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57" r:id="rId5"/>
    <p:sldId id="258" r:id="rId6"/>
    <p:sldId id="272" r:id="rId7"/>
    <p:sldId id="260" r:id="rId8"/>
    <p:sldId id="273" r:id="rId9"/>
    <p:sldId id="269" r:id="rId10"/>
    <p:sldId id="274" r:id="rId11"/>
    <p:sldId id="270" r:id="rId12"/>
    <p:sldId id="271" r:id="rId13"/>
    <p:sldId id="262" r:id="rId14"/>
    <p:sldId id="263" r:id="rId15"/>
    <p:sldId id="264" r:id="rId16"/>
    <p:sldId id="265" r:id="rId17"/>
    <p:sldId id="266" r:id="rId18"/>
    <p:sldId id="259"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81292B1-44C7-489D-BF9E-0046B99E7B23}" type="datetimeFigureOut">
              <a:rPr lang="en-US" smtClean="0"/>
              <a:t>8/18/2014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08A9267-43A3-40A2-8937-B123C02A8DA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292B1-44C7-489D-BF9E-0046B99E7B2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292B1-44C7-489D-BF9E-0046B99E7B2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1292B1-44C7-489D-BF9E-0046B99E7B2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292B1-44C7-489D-BF9E-0046B99E7B23}"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81292B1-44C7-489D-BF9E-0046B99E7B23}"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A9267-43A3-40A2-8937-B123C02A8DA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1292B1-44C7-489D-BF9E-0046B99E7B23}" type="datetimeFigureOut">
              <a:rPr lang="en-US" smtClean="0"/>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292B1-44C7-489D-BF9E-0046B99E7B23}" type="datetimeFigureOut">
              <a:rPr lang="en-US" smtClean="0"/>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292B1-44C7-489D-BF9E-0046B99E7B23}" type="datetimeFigureOut">
              <a:rPr lang="en-US" smtClean="0"/>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81292B1-44C7-489D-BF9E-0046B99E7B23}" type="datetimeFigureOut">
              <a:rPr lang="en-US" smtClean="0"/>
              <a:t>8/18/2014</a:t>
            </a:fld>
            <a:endParaRPr lang="en-US"/>
          </a:p>
        </p:txBody>
      </p:sp>
      <p:sp>
        <p:nvSpPr>
          <p:cNvPr id="7" name="Slide Number Placeholder 6"/>
          <p:cNvSpPr>
            <a:spLocks noGrp="1"/>
          </p:cNvSpPr>
          <p:nvPr>
            <p:ph type="sldNum" sz="quarter" idx="12"/>
          </p:nvPr>
        </p:nvSpPr>
        <p:spPr/>
        <p:txBody>
          <a:bodyPr/>
          <a:lstStyle/>
          <a:p>
            <a:fld id="{108A9267-43A3-40A2-8937-B123C02A8DA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292B1-44C7-489D-BF9E-0046B99E7B23}" type="datetimeFigureOut">
              <a:rPr lang="en-US" smtClean="0"/>
              <a:t>8/18/2014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08A9267-43A3-40A2-8937-B123C02A8D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81292B1-44C7-489D-BF9E-0046B99E7B23}" type="datetimeFigureOut">
              <a:rPr lang="en-US" smtClean="0"/>
              <a:t>8/18/2014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08A9267-43A3-40A2-8937-B123C02A8D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Apologetics</a:t>
            </a:r>
            <a:endParaRPr lang="en-US" dirty="0"/>
          </a:p>
        </p:txBody>
      </p:sp>
      <p:sp>
        <p:nvSpPr>
          <p:cNvPr id="3" name="Subtitle 2"/>
          <p:cNvSpPr>
            <a:spLocks noGrp="1"/>
          </p:cNvSpPr>
          <p:nvPr>
            <p:ph type="subTitle" idx="1"/>
          </p:nvPr>
        </p:nvSpPr>
        <p:spPr/>
        <p:txBody>
          <a:bodyPr/>
          <a:lstStyle/>
          <a:p>
            <a:r>
              <a:rPr lang="en-US" dirty="0" smtClean="0"/>
              <a:t>BIBLICAL APOLOGETICS</a:t>
            </a:r>
            <a:endParaRPr lang="en-US" dirty="0"/>
          </a:p>
        </p:txBody>
      </p:sp>
    </p:spTree>
    <p:extLst>
      <p:ext uri="{BB962C8B-B14F-4D97-AF65-F5344CB8AC3E}">
        <p14:creationId xmlns:p14="http://schemas.microsoft.com/office/powerpoint/2010/main" val="24366498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What keeps us doing </a:t>
            </a:r>
            <a:br>
              <a:rPr lang="en-US" b="1" i="1" dirty="0" smtClean="0"/>
            </a:br>
            <a:r>
              <a:rPr lang="en-US" b="1" dirty="0" smtClean="0"/>
              <a:t>What we do</a:t>
            </a:r>
            <a:endParaRPr lang="en-US" b="1" dirty="0"/>
          </a:p>
        </p:txBody>
      </p:sp>
      <p:sp>
        <p:nvSpPr>
          <p:cNvPr id="3" name="Subtitle 2"/>
          <p:cNvSpPr>
            <a:spLocks noGrp="1"/>
          </p:cNvSpPr>
          <p:nvPr>
            <p:ph type="subTitle" idx="1"/>
          </p:nvPr>
        </p:nvSpPr>
        <p:spPr/>
        <p:txBody>
          <a:bodyPr/>
          <a:lstStyle/>
          <a:p>
            <a:r>
              <a:rPr lang="en-US" dirty="0" smtClean="0"/>
              <a:t>Matthew 22:34-40</a:t>
            </a:r>
            <a:endParaRPr lang="en-US" dirty="0"/>
          </a:p>
        </p:txBody>
      </p:sp>
    </p:spTree>
    <p:extLst>
      <p:ext uri="{BB962C8B-B14F-4D97-AF65-F5344CB8AC3E}">
        <p14:creationId xmlns:p14="http://schemas.microsoft.com/office/powerpoint/2010/main" val="1341887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77200" cy="5693866"/>
          </a:xfrm>
          <a:prstGeom prst="rect">
            <a:avLst/>
          </a:prstGeom>
        </p:spPr>
        <p:txBody>
          <a:bodyPr wrap="square">
            <a:spAutoFit/>
          </a:bodyPr>
          <a:lstStyle/>
          <a:p>
            <a:r>
              <a:rPr lang="en-US" sz="2800" dirty="0"/>
              <a:t>34 But when the Pharisees heard that he had silenced the Sadducees, they gathered together. 35 And one of them, a lawyer, asked him a question to test him. 36 “Teacher, which is the great commandment in the Law?” 37 And he said to him, “You shall love the Lord your God with all your heart and with all your soul and with all your mind. 38 This is the great and first commandment. 39 And a second is like it: You shall love your neighbor as yourself. 40 On these two commandments depend all the Law and the Prophets.” </a:t>
            </a:r>
            <a:r>
              <a:rPr lang="en-US" sz="2800" b="1" i="1" dirty="0" smtClean="0"/>
              <a:t>(Matt. 22:34-40)</a:t>
            </a:r>
            <a:endParaRPr lang="en-US" sz="2800" dirty="0"/>
          </a:p>
        </p:txBody>
      </p:sp>
    </p:spTree>
    <p:extLst>
      <p:ext uri="{BB962C8B-B14F-4D97-AF65-F5344CB8AC3E}">
        <p14:creationId xmlns:p14="http://schemas.microsoft.com/office/powerpoint/2010/main" val="2981710935"/>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LOVE GOD</a:t>
            </a:r>
            <a:br>
              <a:rPr lang="en-US" dirty="0" smtClean="0"/>
            </a:br>
            <a:r>
              <a:rPr lang="en-US" dirty="0" smtClean="0"/>
              <a:t>LOVE PEOPLE</a:t>
            </a:r>
            <a:endParaRPr lang="en-US" dirty="0"/>
          </a:p>
        </p:txBody>
      </p:sp>
      <p:sp>
        <p:nvSpPr>
          <p:cNvPr id="3" name="Subtitle 2"/>
          <p:cNvSpPr>
            <a:spLocks noGrp="1"/>
          </p:cNvSpPr>
          <p:nvPr>
            <p:ph type="subTitle" idx="1"/>
          </p:nvPr>
        </p:nvSpPr>
        <p:spPr/>
        <p:txBody>
          <a:bodyPr/>
          <a:lstStyle/>
          <a:p>
            <a:r>
              <a:rPr lang="en-US" dirty="0" smtClean="0"/>
              <a:t>The Point . . . </a:t>
            </a:r>
            <a:endParaRPr lang="en-US" dirty="0"/>
          </a:p>
        </p:txBody>
      </p:sp>
    </p:spTree>
    <p:extLst>
      <p:ext uri="{BB962C8B-B14F-4D97-AF65-F5344CB8AC3E}">
        <p14:creationId xmlns:p14="http://schemas.microsoft.com/office/powerpoint/2010/main" val="10676766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Review . . . </a:t>
            </a:r>
            <a:endParaRPr lang="en-US" dirty="0"/>
          </a:p>
        </p:txBody>
      </p:sp>
      <p:sp>
        <p:nvSpPr>
          <p:cNvPr id="3" name="Content Placeholder 2"/>
          <p:cNvSpPr>
            <a:spLocks noGrp="1"/>
          </p:cNvSpPr>
          <p:nvPr>
            <p:ph idx="1"/>
          </p:nvPr>
        </p:nvSpPr>
        <p:spPr/>
        <p:txBody>
          <a:bodyPr>
            <a:normAutofit fontScale="92500"/>
          </a:bodyPr>
          <a:lstStyle/>
          <a:p>
            <a:r>
              <a:rPr lang="en-US" dirty="0" smtClean="0"/>
              <a:t>Apologetics provides answers to questions</a:t>
            </a:r>
          </a:p>
          <a:p>
            <a:r>
              <a:rPr lang="en-US" dirty="0" smtClean="0"/>
              <a:t>Apologetics provides responses to criticisms</a:t>
            </a:r>
          </a:p>
          <a:p>
            <a:r>
              <a:rPr lang="en-US" dirty="0" smtClean="0"/>
              <a:t>The Early Church developed Creeds and Confessions to respond and define</a:t>
            </a:r>
          </a:p>
          <a:p>
            <a:r>
              <a:rPr lang="en-US" dirty="0" smtClean="0"/>
              <a:t>To respond, we must engage and we must </a:t>
            </a:r>
            <a:r>
              <a:rPr lang="en-US" b="1" i="1" dirty="0" smtClean="0"/>
              <a:t>think</a:t>
            </a:r>
          </a:p>
          <a:p>
            <a:r>
              <a:rPr lang="en-US" dirty="0" smtClean="0"/>
              <a:t>To respond properly, we must have the correct foundation and the correct motivation</a:t>
            </a:r>
            <a:endParaRPr lang="en-US" dirty="0"/>
          </a:p>
        </p:txBody>
      </p:sp>
    </p:spTree>
    <p:extLst>
      <p:ext uri="{BB962C8B-B14F-4D97-AF65-F5344CB8AC3E}">
        <p14:creationId xmlns:p14="http://schemas.microsoft.com/office/powerpoint/2010/main" val="21382859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 .</a:t>
            </a:r>
            <a:endParaRPr lang="en-US" dirty="0"/>
          </a:p>
        </p:txBody>
      </p:sp>
      <p:sp>
        <p:nvSpPr>
          <p:cNvPr id="3" name="Content Placeholder 2"/>
          <p:cNvSpPr>
            <a:spLocks noGrp="1"/>
          </p:cNvSpPr>
          <p:nvPr>
            <p:ph idx="1"/>
          </p:nvPr>
        </p:nvSpPr>
        <p:spPr/>
        <p:txBody>
          <a:bodyPr>
            <a:normAutofit fontScale="92500"/>
          </a:bodyPr>
          <a:lstStyle/>
          <a:p>
            <a:r>
              <a:rPr lang="en-US" dirty="0" smtClean="0"/>
              <a:t>We are compelled by Christ (2 Cor. 5:14)</a:t>
            </a:r>
          </a:p>
          <a:p>
            <a:r>
              <a:rPr lang="en-US" dirty="0" smtClean="0"/>
              <a:t>Because we know the fear of the Lord, we persuade men (2 Cor. 5:11)</a:t>
            </a:r>
          </a:p>
          <a:p>
            <a:r>
              <a:rPr lang="en-US" dirty="0" smtClean="0"/>
              <a:t>We are always ready for anyone (1 Peter 3:15)</a:t>
            </a:r>
          </a:p>
          <a:p>
            <a:r>
              <a:rPr lang="en-US" dirty="0" smtClean="0"/>
              <a:t>We are to answer about our hope (1 Peter 3:15)</a:t>
            </a:r>
          </a:p>
          <a:p>
            <a:r>
              <a:rPr lang="en-US" dirty="0" smtClean="0"/>
              <a:t>We are to honor the Lord and treat people with gentleness and humility (1 Peter 3:15)</a:t>
            </a:r>
            <a:endParaRPr lang="en-US" dirty="0"/>
          </a:p>
        </p:txBody>
      </p:sp>
    </p:spTree>
    <p:extLst>
      <p:ext uri="{BB962C8B-B14F-4D97-AF65-F5344CB8AC3E}">
        <p14:creationId xmlns:p14="http://schemas.microsoft.com/office/powerpoint/2010/main" val="348051632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 . </a:t>
            </a:r>
            <a:endParaRPr lang="en-US" dirty="0"/>
          </a:p>
        </p:txBody>
      </p:sp>
      <p:sp>
        <p:nvSpPr>
          <p:cNvPr id="3" name="Content Placeholder 2"/>
          <p:cNvSpPr>
            <a:spLocks noGrp="1"/>
          </p:cNvSpPr>
          <p:nvPr>
            <p:ph idx="1"/>
          </p:nvPr>
        </p:nvSpPr>
        <p:spPr/>
        <p:txBody>
          <a:bodyPr>
            <a:normAutofit fontScale="92500"/>
          </a:bodyPr>
          <a:lstStyle/>
          <a:p>
            <a:r>
              <a:rPr lang="en-US" dirty="0" smtClean="0"/>
              <a:t>This is difficult, because the foundation that we have (Christ and the Gospel) and the motivation that we have (Love God and love people) are not accepted by our world.</a:t>
            </a:r>
          </a:p>
          <a:p>
            <a:r>
              <a:rPr lang="en-US" dirty="0" smtClean="0"/>
              <a:t>Our world has escaped from reason by seeking answers in either humanism or relativism.</a:t>
            </a:r>
          </a:p>
          <a:p>
            <a:r>
              <a:rPr lang="en-US" dirty="0" smtClean="0"/>
              <a:t>In the discussion on Faith vs. Reason, it is </a:t>
            </a:r>
            <a:r>
              <a:rPr lang="en-US" smtClean="0"/>
              <a:t>not either/or, it is Both/And</a:t>
            </a:r>
            <a:endParaRPr lang="en-US" dirty="0"/>
          </a:p>
        </p:txBody>
      </p:sp>
    </p:spTree>
    <p:extLst>
      <p:ext uri="{BB962C8B-B14F-4D97-AF65-F5344CB8AC3E}">
        <p14:creationId xmlns:p14="http://schemas.microsoft.com/office/powerpoint/2010/main" val="38708627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 . . . </a:t>
            </a:r>
            <a:endParaRPr lang="en-US" dirty="0"/>
          </a:p>
        </p:txBody>
      </p:sp>
      <p:sp>
        <p:nvSpPr>
          <p:cNvPr id="3" name="Subtitle 2"/>
          <p:cNvSpPr>
            <a:spLocks noGrp="1"/>
          </p:cNvSpPr>
          <p:nvPr>
            <p:ph type="subTitle" idx="1"/>
          </p:nvPr>
        </p:nvSpPr>
        <p:spPr/>
        <p:txBody>
          <a:bodyPr/>
          <a:lstStyle/>
          <a:p>
            <a:pPr algn="r"/>
            <a:r>
              <a:rPr lang="en-US" b="1" dirty="0" smtClean="0"/>
              <a:t> . . . Are you willing to fail &amp; will you look and love long enough?</a:t>
            </a:r>
            <a:endParaRPr lang="en-US" b="1" dirty="0"/>
          </a:p>
        </p:txBody>
      </p:sp>
    </p:spTree>
    <p:extLst>
      <p:ext uri="{BB962C8B-B14F-4D97-AF65-F5344CB8AC3E}">
        <p14:creationId xmlns:p14="http://schemas.microsoft.com/office/powerpoint/2010/main" val="18842613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lstStyle/>
          <a:p>
            <a:r>
              <a:rPr lang="en-US" dirty="0" smtClean="0"/>
              <a:t>Acts 2, 17, 22, 26</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2139950"/>
            <a:ext cx="6096000" cy="4063999"/>
          </a:xfrm>
        </p:spPr>
      </p:pic>
    </p:spTree>
    <p:extLst>
      <p:ext uri="{BB962C8B-B14F-4D97-AF65-F5344CB8AC3E}">
        <p14:creationId xmlns:p14="http://schemas.microsoft.com/office/powerpoint/2010/main" val="4763395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4648200"/>
            <a:ext cx="3304572" cy="1463153"/>
          </a:xfrm>
        </p:spPr>
        <p:txBody>
          <a:bodyPr>
            <a:normAutofit fontScale="90000"/>
          </a:bodyPr>
          <a:lstStyle/>
          <a:p>
            <a:r>
              <a:rPr lang="en-US" dirty="0" smtClean="0"/>
              <a:t>How do these passages work with Kierkegaard’s </a:t>
            </a:r>
            <a:r>
              <a:rPr lang="en-US" b="1" i="1" dirty="0" smtClean="0"/>
              <a:t>Blind Leap of Faith</a:t>
            </a:r>
            <a:endParaRPr lang="en-US" dirty="0"/>
          </a:p>
        </p:txBody>
      </p:sp>
      <p:sp>
        <p:nvSpPr>
          <p:cNvPr id="4" name="Text Placeholder 3"/>
          <p:cNvSpPr>
            <a:spLocks noGrp="1"/>
          </p:cNvSpPr>
          <p:nvPr>
            <p:ph type="body" sz="half" idx="2"/>
          </p:nvPr>
        </p:nvSpPr>
        <p:spPr>
          <a:xfrm>
            <a:off x="3276600" y="4572000"/>
            <a:ext cx="3298784" cy="1517904"/>
          </a:xfrm>
        </p:spPr>
        <p:txBody>
          <a:bodyPr/>
          <a:lstStyle/>
          <a:p>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228600"/>
            <a:ext cx="6077927" cy="4286938"/>
          </a:xfrm>
        </p:spPr>
      </p:pic>
    </p:spTree>
    <p:extLst>
      <p:ext uri="{BB962C8B-B14F-4D97-AF65-F5344CB8AC3E}">
        <p14:creationId xmlns:p14="http://schemas.microsoft.com/office/powerpoint/2010/main" val="42505996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Apologetics</a:t>
            </a:r>
            <a:endParaRPr lang="en-US" dirty="0"/>
          </a:p>
        </p:txBody>
      </p:sp>
      <p:sp>
        <p:nvSpPr>
          <p:cNvPr id="3" name="Subtitle 2"/>
          <p:cNvSpPr>
            <a:spLocks noGrp="1"/>
          </p:cNvSpPr>
          <p:nvPr>
            <p:ph type="subTitle" idx="1"/>
          </p:nvPr>
        </p:nvSpPr>
        <p:spPr/>
        <p:txBody>
          <a:bodyPr/>
          <a:lstStyle/>
          <a:p>
            <a:r>
              <a:rPr lang="en-US" dirty="0" smtClean="0"/>
              <a:t>BIBLICAL APOLOGETICS</a:t>
            </a:r>
            <a:endParaRPr lang="en-US" dirty="0"/>
          </a:p>
        </p:txBody>
      </p:sp>
    </p:spTree>
    <p:extLst>
      <p:ext uri="{BB962C8B-B14F-4D97-AF65-F5344CB8AC3E}">
        <p14:creationId xmlns:p14="http://schemas.microsoft.com/office/powerpoint/2010/main" val="25129281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4294967295"/>
          </p:nvPr>
        </p:nvSpPr>
        <p:spPr>
          <a:xfrm>
            <a:off x="457200" y="3810000"/>
            <a:ext cx="5638800" cy="2667000"/>
          </a:xfrm>
          <a:prstGeom prst="rect">
            <a:avLst/>
          </a:prstGeom>
        </p:spPr>
        <p:txBody>
          <a:bodyPr>
            <a:noAutofit/>
          </a:bodyPr>
          <a:lstStyle/>
          <a:p>
            <a:r>
              <a:rPr lang="en-US" sz="2400" b="1" dirty="0" smtClean="0"/>
              <a:t>1 Peter 3:15 </a:t>
            </a:r>
            <a:r>
              <a:rPr lang="en-US" sz="2400" dirty="0" smtClean="0"/>
              <a:t>says, </a:t>
            </a:r>
            <a:r>
              <a:rPr lang="en-US" sz="2400" i="1" dirty="0" smtClean="0"/>
              <a:t>“But, in your hearts honor Christ the Lord as holy, always being prepared to make a defense to anyone who asks you for the  hope that is in you; yet do it with gentleness and respect.”</a:t>
            </a:r>
            <a:endParaRPr lang="en-US" sz="2400" i="1" dirty="0"/>
          </a:p>
        </p:txBody>
      </p:sp>
      <p:sp>
        <p:nvSpPr>
          <p:cNvPr id="3" name="Content Placeholder 2"/>
          <p:cNvSpPr>
            <a:spLocks noGrp="1"/>
          </p:cNvSpPr>
          <p:nvPr>
            <p:ph sz="half" idx="4294967295"/>
          </p:nvPr>
        </p:nvSpPr>
        <p:spPr>
          <a:xfrm>
            <a:off x="457200" y="457200"/>
            <a:ext cx="4495800" cy="3352800"/>
          </a:xfrm>
          <a:prstGeom prst="rect">
            <a:avLst/>
          </a:prstGeom>
        </p:spPr>
        <p:txBody>
          <a:bodyPr>
            <a:normAutofit fontScale="85000" lnSpcReduction="10000"/>
          </a:bodyPr>
          <a:lstStyle/>
          <a:p>
            <a:pPr>
              <a:lnSpc>
                <a:spcPct val="120000"/>
              </a:lnSpc>
            </a:pPr>
            <a:r>
              <a:rPr lang="en-US" sz="2300" dirty="0" smtClean="0"/>
              <a:t>Apologetics is the branch of theology that offers a rational </a:t>
            </a:r>
            <a:r>
              <a:rPr lang="en-US" sz="2300" dirty="0" smtClean="0"/>
              <a:t>defense/explanation for </a:t>
            </a:r>
            <a:r>
              <a:rPr lang="en-US" sz="2300" dirty="0" smtClean="0"/>
              <a:t>the truthfulness of the divine origin and authority of Christianity</a:t>
            </a:r>
          </a:p>
          <a:p>
            <a:pPr>
              <a:lnSpc>
                <a:spcPct val="120000"/>
              </a:lnSpc>
            </a:pPr>
            <a:r>
              <a:rPr lang="en-US" sz="2300" dirty="0" smtClean="0"/>
              <a:t>The Greek, </a:t>
            </a:r>
            <a:r>
              <a:rPr lang="en-US" sz="2300" i="1" dirty="0" smtClean="0"/>
              <a:t>apologia</a:t>
            </a:r>
            <a:r>
              <a:rPr lang="en-US" sz="2300" dirty="0" smtClean="0"/>
              <a:t>, means to give a defense or an answer</a:t>
            </a:r>
          </a:p>
          <a:p>
            <a:pPr>
              <a:lnSpc>
                <a:spcPct val="120000"/>
              </a:lnSpc>
            </a:pPr>
            <a:r>
              <a:rPr lang="en-US" sz="2300" dirty="0" smtClean="0"/>
              <a:t>An “apology” is not the same as “I’m sorry”</a:t>
            </a:r>
          </a:p>
          <a:p>
            <a:endParaRPr lang="en-US" dirty="0"/>
          </a:p>
        </p:txBody>
      </p:sp>
      <p:sp>
        <p:nvSpPr>
          <p:cNvPr id="4" name="Title 3"/>
          <p:cNvSpPr>
            <a:spLocks noGrp="1"/>
          </p:cNvSpPr>
          <p:nvPr>
            <p:ph type="title"/>
          </p:nvPr>
        </p:nvSpPr>
        <p:spPr>
          <a:xfrm>
            <a:off x="6096000" y="1295400"/>
            <a:ext cx="2819400" cy="6019800"/>
          </a:xfrm>
        </p:spPr>
        <p:txBody>
          <a:bodyPr vert="vert">
            <a:normAutofit/>
          </a:bodyPr>
          <a:lstStyle/>
          <a:p>
            <a:r>
              <a:rPr lang="en-US" sz="4800" dirty="0" smtClean="0"/>
              <a:t>Some Brief Definitions    </a:t>
            </a:r>
            <a:endParaRPr lang="en-US" sz="4800" dirty="0"/>
          </a:p>
        </p:txBody>
      </p:sp>
    </p:spTree>
    <p:extLst>
      <p:ext uri="{BB962C8B-B14F-4D97-AF65-F5344CB8AC3E}">
        <p14:creationId xmlns:p14="http://schemas.microsoft.com/office/powerpoint/2010/main" val="298949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effectLst>
                  <a:outerShdw blurRad="38100" dist="38100" dir="2700000" algn="tl">
                    <a:srgbClr val="000000">
                      <a:alpha val="43137"/>
                    </a:srgbClr>
                  </a:outerShdw>
                </a:effectLst>
              </a:rPr>
              <a:t>defense</a:t>
            </a:r>
            <a:endParaRPr lang="en-US" sz="3600" b="1" dirty="0">
              <a:effectLst>
                <a:outerShdw blurRad="38100" dist="38100" dir="2700000" algn="tl">
                  <a:srgbClr val="000000">
                    <a:alpha val="43137"/>
                  </a:srgbClr>
                </a:outerShdw>
              </a:effectLst>
            </a:endParaRPr>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6063548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1143000"/>
          </a:xfrm>
        </p:spPr>
        <p:txBody>
          <a:bodyPr/>
          <a:lstStyle/>
          <a:p>
            <a:r>
              <a:rPr lang="en-US" dirty="0" smtClean="0"/>
              <a:t>I Peter 3:15</a:t>
            </a:r>
            <a:endParaRPr lang="en-US" dirty="0"/>
          </a:p>
        </p:txBody>
      </p:sp>
      <p:sp>
        <p:nvSpPr>
          <p:cNvPr id="3" name="Content Placeholder 2"/>
          <p:cNvSpPr>
            <a:spLocks noGrp="1"/>
          </p:cNvSpPr>
          <p:nvPr>
            <p:ph idx="1"/>
          </p:nvPr>
        </p:nvSpPr>
        <p:spPr>
          <a:xfrm>
            <a:off x="990600" y="1447800"/>
            <a:ext cx="6777317" cy="3508977"/>
          </a:xfrm>
        </p:spPr>
        <p:txBody>
          <a:bodyPr>
            <a:noAutofit/>
          </a:bodyPr>
          <a:lstStyle/>
          <a:p>
            <a:pPr marL="68580" indent="0">
              <a:buNone/>
            </a:pPr>
            <a:r>
              <a:rPr lang="en-US" sz="4000" dirty="0"/>
              <a:t>but in your hearts honor Christ the Lord as holy, always being prepared to make a defense to anyone who asks you for a reason for the hope that is in you; yet do it with gentleness and respect, </a:t>
            </a:r>
          </a:p>
        </p:txBody>
      </p:sp>
    </p:spTree>
    <p:extLst>
      <p:ext uri="{BB962C8B-B14F-4D97-AF65-F5344CB8AC3E}">
        <p14:creationId xmlns:p14="http://schemas.microsoft.com/office/powerpoint/2010/main" val="86628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00829"/>
            <a:ext cx="7134113" cy="1362075"/>
          </a:xfrm>
        </p:spPr>
        <p:txBody>
          <a:bodyPr/>
          <a:lstStyle/>
          <a:p>
            <a:r>
              <a:rPr lang="en-US" dirty="0" smtClean="0"/>
              <a:t>So, how has this looked . . . </a:t>
            </a:r>
            <a:endParaRPr lang="en-US" dirty="0"/>
          </a:p>
        </p:txBody>
      </p:sp>
      <p:sp>
        <p:nvSpPr>
          <p:cNvPr id="3" name="Text Placeholder 2"/>
          <p:cNvSpPr>
            <a:spLocks noGrp="1"/>
          </p:cNvSpPr>
          <p:nvPr>
            <p:ph type="body" idx="1"/>
          </p:nvPr>
        </p:nvSpPr>
        <p:spPr/>
        <p:txBody>
          <a:bodyPr/>
          <a:lstStyle/>
          <a:p>
            <a:r>
              <a:rPr lang="en-US" dirty="0" smtClean="0"/>
              <a:t>Think Back . . .any stories?</a:t>
            </a:r>
            <a:endParaRPr lang="en-US" dirty="0"/>
          </a:p>
        </p:txBody>
      </p:sp>
    </p:spTree>
    <p:extLst>
      <p:ext uri="{BB962C8B-B14F-4D97-AF65-F5344CB8AC3E}">
        <p14:creationId xmlns:p14="http://schemas.microsoft.com/office/powerpoint/2010/main" val="11251043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What we do</a:t>
            </a:r>
            <a:endParaRPr lang="en-US" b="1" dirty="0"/>
          </a:p>
        </p:txBody>
      </p:sp>
      <p:sp>
        <p:nvSpPr>
          <p:cNvPr id="3" name="Subtitle 2"/>
          <p:cNvSpPr>
            <a:spLocks noGrp="1"/>
          </p:cNvSpPr>
          <p:nvPr>
            <p:ph type="subTitle" idx="1"/>
          </p:nvPr>
        </p:nvSpPr>
        <p:spPr/>
        <p:txBody>
          <a:bodyPr/>
          <a:lstStyle/>
          <a:p>
            <a:r>
              <a:rPr lang="en-US" dirty="0" smtClean="0"/>
              <a:t>1 Peter 3:15</a:t>
            </a:r>
            <a:endParaRPr lang="en-US" dirty="0"/>
          </a:p>
        </p:txBody>
      </p:sp>
    </p:spTree>
    <p:extLst>
      <p:ext uri="{BB962C8B-B14F-4D97-AF65-F5344CB8AC3E}">
        <p14:creationId xmlns:p14="http://schemas.microsoft.com/office/powerpoint/2010/main" val="1519399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1143000"/>
          </a:xfrm>
        </p:spPr>
        <p:txBody>
          <a:bodyPr/>
          <a:lstStyle/>
          <a:p>
            <a:r>
              <a:rPr lang="en-US" dirty="0" smtClean="0"/>
              <a:t>I Peter 3:15</a:t>
            </a:r>
            <a:endParaRPr lang="en-US" dirty="0"/>
          </a:p>
        </p:txBody>
      </p:sp>
      <p:sp>
        <p:nvSpPr>
          <p:cNvPr id="3" name="Content Placeholder 2"/>
          <p:cNvSpPr>
            <a:spLocks noGrp="1"/>
          </p:cNvSpPr>
          <p:nvPr>
            <p:ph idx="1"/>
          </p:nvPr>
        </p:nvSpPr>
        <p:spPr>
          <a:xfrm>
            <a:off x="990600" y="1447800"/>
            <a:ext cx="6777317" cy="3508977"/>
          </a:xfrm>
        </p:spPr>
        <p:txBody>
          <a:bodyPr>
            <a:noAutofit/>
          </a:bodyPr>
          <a:lstStyle/>
          <a:p>
            <a:pPr marL="68580" indent="0">
              <a:buNone/>
            </a:pPr>
            <a:r>
              <a:rPr lang="en-US" sz="4000" dirty="0"/>
              <a:t>but in your hearts honor Christ the Lord as holy, always being prepared to make a defense to anyone who asks you for a reason for the hope that is in you; yet do it with gentleness and respect, </a:t>
            </a:r>
          </a:p>
        </p:txBody>
      </p:sp>
    </p:spTree>
    <p:extLst>
      <p:ext uri="{BB962C8B-B14F-4D97-AF65-F5344CB8AC3E}">
        <p14:creationId xmlns:p14="http://schemas.microsoft.com/office/powerpoint/2010/main" val="38788351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smtClean="0"/>
              <a:t>Why</a:t>
            </a:r>
            <a:r>
              <a:rPr lang="en-US" b="1" dirty="0" smtClean="0"/>
              <a:t> we do What we do</a:t>
            </a:r>
            <a:endParaRPr lang="en-US" b="1" dirty="0"/>
          </a:p>
        </p:txBody>
      </p:sp>
      <p:sp>
        <p:nvSpPr>
          <p:cNvPr id="3" name="Subtitle 2"/>
          <p:cNvSpPr>
            <a:spLocks noGrp="1"/>
          </p:cNvSpPr>
          <p:nvPr>
            <p:ph type="subTitle" idx="1"/>
          </p:nvPr>
        </p:nvSpPr>
        <p:spPr/>
        <p:txBody>
          <a:bodyPr/>
          <a:lstStyle/>
          <a:p>
            <a:r>
              <a:rPr lang="en-US" dirty="0" smtClean="0"/>
              <a:t>2 Corinthians 5:11-15</a:t>
            </a:r>
            <a:endParaRPr lang="en-US" dirty="0"/>
          </a:p>
        </p:txBody>
      </p:sp>
    </p:spTree>
    <p:extLst>
      <p:ext uri="{BB962C8B-B14F-4D97-AF65-F5344CB8AC3E}">
        <p14:creationId xmlns:p14="http://schemas.microsoft.com/office/powerpoint/2010/main" val="3658995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51344"/>
            <a:ext cx="8305800" cy="5509200"/>
          </a:xfrm>
          <a:prstGeom prst="rect">
            <a:avLst/>
          </a:prstGeom>
        </p:spPr>
        <p:txBody>
          <a:bodyPr wrap="square">
            <a:spAutoFit/>
          </a:bodyPr>
          <a:lstStyle/>
          <a:p>
            <a:r>
              <a:rPr lang="en-US" sz="3200" dirty="0"/>
              <a:t>11 Therefore, knowing the fear of the Lord, we persuade others. But what we are is known to God, and I hope it is known also to your conscience. </a:t>
            </a:r>
            <a:r>
              <a:rPr lang="en-US" sz="3200" dirty="0" smtClean="0"/>
              <a:t>. . 14</a:t>
            </a:r>
            <a:r>
              <a:rPr lang="en-US" sz="3200" dirty="0"/>
              <a:t> For the love of Christ controls us, because we have concluded this: that one has died for all, therefore all have died; 15 and he died for all, that those who live might no longer live for themselves but for him who for their sake died and was raised. </a:t>
            </a:r>
            <a:r>
              <a:rPr lang="en-US" sz="3200" b="1" i="1" dirty="0" smtClean="0"/>
              <a:t>2 Cor. 5:11, 14-15</a:t>
            </a:r>
            <a:endParaRPr lang="en-US" sz="3200" dirty="0"/>
          </a:p>
        </p:txBody>
      </p:sp>
    </p:spTree>
    <p:extLst>
      <p:ext uri="{BB962C8B-B14F-4D97-AF65-F5344CB8AC3E}">
        <p14:creationId xmlns:p14="http://schemas.microsoft.com/office/powerpoint/2010/main" val="3521223032"/>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10220</TotalTime>
  <Words>480</Words>
  <Application>Microsoft Office PowerPoint</Application>
  <PresentationFormat>On-screen Show (4:3)</PresentationFormat>
  <Paragraphs>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CCS Apologetics</vt:lpstr>
      <vt:lpstr>Some Brief Definitions    </vt:lpstr>
      <vt:lpstr>PowerPoint Presentation</vt:lpstr>
      <vt:lpstr>I Peter 3:15</vt:lpstr>
      <vt:lpstr>So, how has this looked . . . </vt:lpstr>
      <vt:lpstr>What we do</vt:lpstr>
      <vt:lpstr>I Peter 3:15</vt:lpstr>
      <vt:lpstr>Why we do What we do</vt:lpstr>
      <vt:lpstr>PowerPoint Presentation</vt:lpstr>
      <vt:lpstr>What keeps us doing  What we do</vt:lpstr>
      <vt:lpstr>PowerPoint Presentation</vt:lpstr>
      <vt:lpstr>LOVE GOD LOVE PEOPLE</vt:lpstr>
      <vt:lpstr>In Review . . . </vt:lpstr>
      <vt:lpstr>Review . . .</vt:lpstr>
      <vt:lpstr>Review . . . </vt:lpstr>
      <vt:lpstr>Today . . . </vt:lpstr>
      <vt:lpstr>Acts 2, 17, 22, 26</vt:lpstr>
      <vt:lpstr>How do these passages work with Kierkegaard’s Blind Leap of Faith</vt:lpstr>
      <vt:lpstr>CCS Apologetics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 Apologetics</dc:title>
  <dc:creator>Robert Stansberry</dc:creator>
  <cp:lastModifiedBy>Reviewer</cp:lastModifiedBy>
  <cp:revision>13</cp:revision>
  <dcterms:created xsi:type="dcterms:W3CDTF">2012-09-13T11:41:43Z</dcterms:created>
  <dcterms:modified xsi:type="dcterms:W3CDTF">2014-08-25T12:12:16Z</dcterms:modified>
</cp:coreProperties>
</file>