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6D3ADC-32ED-4782-B7E8-6EEE863E6DD4}"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DDA2-C229-4E81-8EEE-3E4E1F5A96D0}"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D3ADC-32ED-4782-B7E8-6EEE863E6DD4}"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DDA2-C229-4E81-8EEE-3E4E1F5A96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D3ADC-32ED-4782-B7E8-6EEE863E6DD4}"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DDA2-C229-4E81-8EEE-3E4E1F5A96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D3ADC-32ED-4782-B7E8-6EEE863E6DD4}"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DDA2-C229-4E81-8EEE-3E4E1F5A96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D3ADC-32ED-4782-B7E8-6EEE863E6DD4}"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DDDA2-C229-4E81-8EEE-3E4E1F5A96D0}"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6D3ADC-32ED-4782-B7E8-6EEE863E6DD4}"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DDDA2-C229-4E81-8EEE-3E4E1F5A96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D3ADC-32ED-4782-B7E8-6EEE863E6DD4}"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DDDA2-C229-4E81-8EEE-3E4E1F5A96D0}"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6D3ADC-32ED-4782-B7E8-6EEE863E6DD4}"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DDDA2-C229-4E81-8EEE-3E4E1F5A96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D3ADC-32ED-4782-B7E8-6EEE863E6DD4}"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DDDA2-C229-4E81-8EEE-3E4E1F5A96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D3ADC-32ED-4782-B7E8-6EEE863E6DD4}"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DDDA2-C229-4E81-8EEE-3E4E1F5A96D0}"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D3ADC-32ED-4782-B7E8-6EEE863E6DD4}"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DDDA2-C229-4E81-8EEE-3E4E1F5A96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16D3ADC-32ED-4782-B7E8-6EEE863E6DD4}" type="datetimeFigureOut">
              <a:rPr lang="en-US" smtClean="0"/>
              <a:t>4/18/2013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58DDDA2-C229-4E81-8EEE-3E4E1F5A96D0}"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 Apologetics</a:t>
            </a:r>
            <a:endParaRPr lang="en-US" dirty="0"/>
          </a:p>
        </p:txBody>
      </p:sp>
      <p:sp>
        <p:nvSpPr>
          <p:cNvPr id="3" name="Subtitle 2"/>
          <p:cNvSpPr>
            <a:spLocks noGrp="1"/>
          </p:cNvSpPr>
          <p:nvPr>
            <p:ph type="subTitle" idx="1"/>
          </p:nvPr>
        </p:nvSpPr>
        <p:spPr>
          <a:xfrm>
            <a:off x="762000" y="4724400"/>
            <a:ext cx="7315200" cy="990600"/>
          </a:xfrm>
        </p:spPr>
        <p:txBody>
          <a:bodyPr/>
          <a:lstStyle/>
          <a:p>
            <a:r>
              <a:rPr lang="en-US" dirty="0" smtClean="0"/>
              <a:t>Junior Thesis: Developing a Thesis and Outline</a:t>
            </a:r>
            <a:endParaRPr lang="en-US" dirty="0"/>
          </a:p>
        </p:txBody>
      </p:sp>
    </p:spTree>
    <p:extLst>
      <p:ext uri="{BB962C8B-B14F-4D97-AF65-F5344CB8AC3E}">
        <p14:creationId xmlns:p14="http://schemas.microsoft.com/office/powerpoint/2010/main" val="3902931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What I Think</a:t>
            </a:r>
            <a:endParaRPr lang="en-US" dirty="0"/>
          </a:p>
        </p:txBody>
      </p:sp>
      <p:sp>
        <p:nvSpPr>
          <p:cNvPr id="3" name="Text Placeholder 2"/>
          <p:cNvSpPr>
            <a:spLocks noGrp="1"/>
          </p:cNvSpPr>
          <p:nvPr>
            <p:ph type="body" idx="1"/>
          </p:nvPr>
        </p:nvSpPr>
        <p:spPr/>
        <p:txBody>
          <a:bodyPr/>
          <a:lstStyle/>
          <a:p>
            <a:r>
              <a:rPr lang="en-US" dirty="0" smtClean="0"/>
              <a:t>CLEAN AND CLEAR</a:t>
            </a:r>
            <a:endParaRPr lang="en-US" dirty="0"/>
          </a:p>
        </p:txBody>
      </p:sp>
    </p:spTree>
    <p:extLst>
      <p:ext uri="{BB962C8B-B14F-4D97-AF65-F5344CB8AC3E}">
        <p14:creationId xmlns:p14="http://schemas.microsoft.com/office/powerpoint/2010/main" val="1589549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marL="0" indent="0">
              <a:buNone/>
            </a:pPr>
            <a:r>
              <a:rPr lang="en-US" sz="5400" dirty="0"/>
              <a:t>The Thesis will be the </a:t>
            </a:r>
            <a:r>
              <a:rPr lang="en-US" sz="5400" b="1" i="1" dirty="0"/>
              <a:t>Central </a:t>
            </a:r>
            <a:r>
              <a:rPr lang="en-US" sz="5400" b="1" i="1" dirty="0" smtClean="0"/>
              <a:t>idea </a:t>
            </a:r>
            <a:r>
              <a:rPr lang="en-US" sz="5400" b="1" i="1" dirty="0"/>
              <a:t>in every communication; its major claim; its main point.</a:t>
            </a:r>
            <a:endParaRPr lang="en-US" sz="5400" dirty="0"/>
          </a:p>
          <a:p>
            <a:endParaRPr lang="en-US" sz="5400" dirty="0"/>
          </a:p>
        </p:txBody>
      </p:sp>
    </p:spTree>
    <p:extLst>
      <p:ext uri="{BB962C8B-B14F-4D97-AF65-F5344CB8AC3E}">
        <p14:creationId xmlns:p14="http://schemas.microsoft.com/office/powerpoint/2010/main" val="40802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K.I.S.S. Principle</a:t>
            </a:r>
            <a:r>
              <a:rPr lang="en-US" dirty="0" smtClean="0"/>
              <a:t>: Keep it simple, stupid.</a:t>
            </a:r>
          </a:p>
          <a:p>
            <a:pPr marL="0" indent="0">
              <a:buNone/>
            </a:pPr>
            <a:endParaRPr lang="en-US" dirty="0"/>
          </a:p>
          <a:p>
            <a:pPr marL="0" indent="0">
              <a:buNone/>
            </a:pPr>
            <a:r>
              <a:rPr lang="en-US" dirty="0" smtClean="0"/>
              <a:t>The thesis statement should be a very clear and concise sentence that states exactly what answer you have come to regarding your topic question.</a:t>
            </a:r>
          </a:p>
          <a:p>
            <a:pPr marL="0" indent="0">
              <a:buNone/>
            </a:pPr>
            <a:endParaRPr lang="en-US" dirty="0"/>
          </a:p>
          <a:p>
            <a:pPr marL="0" indent="0">
              <a:buNone/>
            </a:pPr>
            <a:r>
              <a:rPr lang="en-US" dirty="0" smtClean="0"/>
              <a:t>The </a:t>
            </a:r>
            <a:r>
              <a:rPr lang="en-US" dirty="0"/>
              <a:t>t</a:t>
            </a:r>
            <a:r>
              <a:rPr lang="en-US" dirty="0" smtClean="0"/>
              <a:t>hesis statement is a clearly stated answer to your topic question.</a:t>
            </a:r>
          </a:p>
          <a:p>
            <a:pPr marL="0" indent="0">
              <a:buNone/>
            </a:pPr>
            <a:endParaRPr lang="en-US" dirty="0"/>
          </a:p>
          <a:p>
            <a:pPr marL="0" indent="0">
              <a:buNone/>
            </a:pPr>
            <a:r>
              <a:rPr lang="en-US" dirty="0" smtClean="0"/>
              <a:t>The first is a </a:t>
            </a:r>
            <a:r>
              <a:rPr lang="en-US" b="1" i="1" dirty="0" smtClean="0"/>
              <a:t>good</a:t>
            </a:r>
            <a:r>
              <a:rPr lang="en-US" dirty="0" smtClean="0"/>
              <a:t> thesis statement; the second is a </a:t>
            </a:r>
            <a:r>
              <a:rPr lang="en-US" b="1" i="1" dirty="0" smtClean="0"/>
              <a:t>better</a:t>
            </a:r>
            <a:r>
              <a:rPr lang="en-US" dirty="0" smtClean="0"/>
              <a:t> one.</a:t>
            </a:r>
            <a:endParaRPr lang="en-US" dirty="0"/>
          </a:p>
        </p:txBody>
      </p:sp>
    </p:spTree>
    <p:extLst>
      <p:ext uri="{BB962C8B-B14F-4D97-AF65-F5344CB8AC3E}">
        <p14:creationId xmlns:p14="http://schemas.microsoft.com/office/powerpoint/2010/main" val="3753040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for yours . . . </a:t>
            </a:r>
            <a:endParaRPr lang="en-US" dirty="0"/>
          </a:p>
        </p:txBody>
      </p:sp>
      <p:sp>
        <p:nvSpPr>
          <p:cNvPr id="3" name="Text Placeholder 2"/>
          <p:cNvSpPr>
            <a:spLocks noGrp="1"/>
          </p:cNvSpPr>
          <p:nvPr>
            <p:ph type="body" idx="1"/>
          </p:nvPr>
        </p:nvSpPr>
        <p:spPr/>
        <p:txBody>
          <a:bodyPr/>
          <a:lstStyle/>
          <a:p>
            <a:r>
              <a:rPr lang="en-US" dirty="0" smtClean="0"/>
              <a:t>Topic Question</a:t>
            </a:r>
            <a:endParaRPr lang="en-US" dirty="0"/>
          </a:p>
        </p:txBody>
      </p:sp>
      <p:sp>
        <p:nvSpPr>
          <p:cNvPr id="4" name="Content Placeholder 3"/>
          <p:cNvSpPr>
            <a:spLocks noGrp="1"/>
          </p:cNvSpPr>
          <p:nvPr>
            <p:ph sz="half" idx="2"/>
          </p:nvPr>
        </p:nvSpPr>
        <p:spPr/>
        <p:txBody>
          <a:bodyPr/>
          <a:lstStyle/>
          <a:p>
            <a:r>
              <a:rPr lang="en-US" dirty="0" smtClean="0"/>
              <a:t>Why is John 7:53-8:11 in brackets in my English Bible?</a:t>
            </a:r>
          </a:p>
          <a:p>
            <a:r>
              <a:rPr lang="en-US" dirty="0" smtClean="0"/>
              <a:t>Is it original to the author?</a:t>
            </a:r>
          </a:p>
          <a:p>
            <a:r>
              <a:rPr lang="en-US" dirty="0" smtClean="0"/>
              <a:t>Does it belong in the Canon?</a:t>
            </a:r>
            <a:endParaRPr lang="en-US" dirty="0"/>
          </a:p>
        </p:txBody>
      </p:sp>
      <p:sp>
        <p:nvSpPr>
          <p:cNvPr id="5" name="Text Placeholder 4"/>
          <p:cNvSpPr>
            <a:spLocks noGrp="1"/>
          </p:cNvSpPr>
          <p:nvPr>
            <p:ph type="body" sz="quarter" idx="3"/>
          </p:nvPr>
        </p:nvSpPr>
        <p:spPr/>
        <p:txBody>
          <a:bodyPr/>
          <a:lstStyle/>
          <a:p>
            <a:r>
              <a:rPr lang="en-US" dirty="0" smtClean="0"/>
              <a:t>Possible answer</a:t>
            </a:r>
            <a:endParaRPr lang="en-US" dirty="0"/>
          </a:p>
        </p:txBody>
      </p:sp>
      <p:sp>
        <p:nvSpPr>
          <p:cNvPr id="6" name="Content Placeholder 5"/>
          <p:cNvSpPr>
            <a:spLocks noGrp="1"/>
          </p:cNvSpPr>
          <p:nvPr>
            <p:ph sz="quarter" idx="4"/>
          </p:nvPr>
        </p:nvSpPr>
        <p:spPr/>
        <p:txBody>
          <a:bodyPr/>
          <a:lstStyle/>
          <a:p>
            <a:r>
              <a:rPr lang="en-US" dirty="0" smtClean="0"/>
              <a:t>Some early manuscripts do not contain it</a:t>
            </a:r>
          </a:p>
          <a:p>
            <a:r>
              <a:rPr lang="en-US" dirty="0" smtClean="0"/>
              <a:t>Yes, it is likely </a:t>
            </a:r>
            <a:r>
              <a:rPr lang="en-US" dirty="0" err="1" smtClean="0"/>
              <a:t>Johannine</a:t>
            </a:r>
            <a:endParaRPr lang="en-US" dirty="0" smtClean="0"/>
          </a:p>
          <a:p>
            <a:r>
              <a:rPr lang="en-US" dirty="0" smtClean="0"/>
              <a:t>No, it is likely oral tradition and not original to the written Text</a:t>
            </a:r>
            <a:endParaRPr lang="en-US" dirty="0"/>
          </a:p>
        </p:txBody>
      </p:sp>
    </p:spTree>
    <p:extLst>
      <p:ext uri="{BB962C8B-B14F-4D97-AF65-F5344CB8AC3E}">
        <p14:creationId xmlns:p14="http://schemas.microsoft.com/office/powerpoint/2010/main" val="2471758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for yours . . . </a:t>
            </a:r>
          </a:p>
        </p:txBody>
      </p:sp>
      <p:sp>
        <p:nvSpPr>
          <p:cNvPr id="3" name="Content Placeholder 2"/>
          <p:cNvSpPr>
            <a:spLocks noGrp="1"/>
          </p:cNvSpPr>
          <p:nvPr>
            <p:ph idx="1"/>
          </p:nvPr>
        </p:nvSpPr>
        <p:spPr/>
        <p:txBody>
          <a:bodyPr/>
          <a:lstStyle/>
          <a:p>
            <a:r>
              <a:rPr lang="en-US" dirty="0" smtClean="0"/>
              <a:t>John 7:52 - 8:11 is annotated in most English Bibles because it is not in some original manuscripts. This is because whereas it is likely original to John, it was an only oral tradition, and therefore does not belong in the canon.</a:t>
            </a:r>
          </a:p>
          <a:p>
            <a:endParaRPr lang="en-US" dirty="0"/>
          </a:p>
          <a:p>
            <a:r>
              <a:rPr lang="en-US" dirty="0" smtClean="0"/>
              <a:t>John 7:53-8:11 does not belong in the canon because it was only an oral tradition - not a part of the original Text.</a:t>
            </a:r>
            <a:endParaRPr lang="en-US" dirty="0"/>
          </a:p>
        </p:txBody>
      </p:sp>
    </p:spTree>
    <p:extLst>
      <p:ext uri="{BB962C8B-B14F-4D97-AF65-F5344CB8AC3E}">
        <p14:creationId xmlns:p14="http://schemas.microsoft.com/office/powerpoint/2010/main" val="1615128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dirty="0" smtClean="0"/>
              <a:t>Developing an Outline</a:t>
            </a:r>
            <a:endParaRPr lang="en-US" dirty="0"/>
          </a:p>
        </p:txBody>
      </p:sp>
      <p:sp>
        <p:nvSpPr>
          <p:cNvPr id="3" name="Subtitle 2"/>
          <p:cNvSpPr>
            <a:spLocks noGrp="1"/>
          </p:cNvSpPr>
          <p:nvPr>
            <p:ph type="subTitle" idx="1"/>
          </p:nvPr>
        </p:nvSpPr>
        <p:spPr/>
        <p:txBody>
          <a:bodyPr/>
          <a:lstStyle/>
          <a:p>
            <a:r>
              <a:rPr lang="en-US" dirty="0" smtClean="0"/>
              <a:t>The Six Parts of Discourse</a:t>
            </a:r>
            <a:endParaRPr lang="en-US" dirty="0"/>
          </a:p>
        </p:txBody>
      </p:sp>
    </p:spTree>
    <p:extLst>
      <p:ext uri="{BB962C8B-B14F-4D97-AF65-F5344CB8AC3E}">
        <p14:creationId xmlns:p14="http://schemas.microsoft.com/office/powerpoint/2010/main" val="1865453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a:t>S</a:t>
            </a:r>
            <a:r>
              <a:rPr lang="en-US" dirty="0" smtClean="0"/>
              <a:t>ix Parts of Discourse</a:t>
            </a:r>
            <a:endParaRPr lang="en-US" dirty="0"/>
          </a:p>
        </p:txBody>
      </p:sp>
      <p:sp>
        <p:nvSpPr>
          <p:cNvPr id="3" name="Content Placeholder 2"/>
          <p:cNvSpPr>
            <a:spLocks noGrp="1"/>
          </p:cNvSpPr>
          <p:nvPr>
            <p:ph idx="1"/>
          </p:nvPr>
        </p:nvSpPr>
        <p:spPr/>
        <p:txBody>
          <a:bodyPr>
            <a:normAutofit fontScale="92500"/>
          </a:bodyPr>
          <a:lstStyle/>
          <a:p>
            <a:r>
              <a:rPr lang="en-US" b="1" dirty="0"/>
              <a:t>Introduction</a:t>
            </a:r>
            <a:r>
              <a:rPr lang="en-US" dirty="0"/>
              <a:t>: prepare the hearer’s mind for attention.</a:t>
            </a:r>
            <a:endParaRPr lang="en-US" dirty="0"/>
          </a:p>
          <a:p>
            <a:r>
              <a:rPr lang="en-US" b="1" dirty="0"/>
              <a:t>Narration</a:t>
            </a:r>
            <a:r>
              <a:rPr lang="en-US" dirty="0"/>
              <a:t>: sets forth the events that have occurred or might have occurred.</a:t>
            </a:r>
            <a:endParaRPr lang="en-US" dirty="0"/>
          </a:p>
          <a:p>
            <a:r>
              <a:rPr lang="en-US" b="1" dirty="0"/>
              <a:t>Division</a:t>
            </a:r>
            <a:r>
              <a:rPr lang="en-US" dirty="0"/>
              <a:t>: makes clear what matters are agreed upon and what are contested, and announces what points we intend to take up.</a:t>
            </a:r>
            <a:endParaRPr lang="en-US" dirty="0"/>
          </a:p>
          <a:p>
            <a:r>
              <a:rPr lang="en-US" b="1" dirty="0"/>
              <a:t>Proof</a:t>
            </a:r>
            <a:r>
              <a:rPr lang="en-US" dirty="0"/>
              <a:t>: the presentation of our arguments, together with their corroboration.</a:t>
            </a:r>
            <a:endParaRPr lang="en-US" dirty="0"/>
          </a:p>
          <a:p>
            <a:r>
              <a:rPr lang="en-US" b="1" dirty="0"/>
              <a:t>Refutation</a:t>
            </a:r>
            <a:r>
              <a:rPr lang="en-US" dirty="0"/>
              <a:t>: the destruction of our adversaries’ arguments.</a:t>
            </a:r>
            <a:endParaRPr lang="en-US" dirty="0"/>
          </a:p>
          <a:p>
            <a:r>
              <a:rPr lang="en-US" b="1" dirty="0"/>
              <a:t>Conclusion</a:t>
            </a:r>
            <a:r>
              <a:rPr lang="en-US" dirty="0"/>
              <a:t>: sums up the argument.</a:t>
            </a:r>
            <a:endParaRPr lang="en-US" dirty="0"/>
          </a:p>
          <a:p>
            <a:pPr lvl="8"/>
            <a:r>
              <a:rPr lang="en-US" sz="900" dirty="0"/>
              <a:t>From http://www.mesacc.edu/~rocmd94961/lessons/arrangement/discourse.htm</a:t>
            </a:r>
          </a:p>
        </p:txBody>
      </p:sp>
    </p:spTree>
    <p:extLst>
      <p:ext uri="{BB962C8B-B14F-4D97-AF65-F5344CB8AC3E}">
        <p14:creationId xmlns:p14="http://schemas.microsoft.com/office/powerpoint/2010/main" val="2081558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for yours . . . </a:t>
            </a:r>
            <a:endParaRPr lang="en-US" dirty="0"/>
          </a:p>
        </p:txBody>
      </p:sp>
      <p:sp>
        <p:nvSpPr>
          <p:cNvPr id="3" name="Content Placeholder 2"/>
          <p:cNvSpPr>
            <a:spLocks noGrp="1"/>
          </p:cNvSpPr>
          <p:nvPr>
            <p:ph idx="1"/>
          </p:nvPr>
        </p:nvSpPr>
        <p:spPr>
          <a:xfrm>
            <a:off x="762000" y="685800"/>
            <a:ext cx="7543800" cy="4495800"/>
          </a:xfrm>
        </p:spPr>
        <p:txBody>
          <a:bodyPr>
            <a:normAutofit fontScale="92500" lnSpcReduction="10000"/>
          </a:bodyPr>
          <a:lstStyle/>
          <a:p>
            <a:r>
              <a:rPr lang="en-US" dirty="0" smtClean="0"/>
              <a:t>When reading an English Bible, you find John 7:53-8:11 in brackets. (</a:t>
            </a:r>
            <a:r>
              <a:rPr lang="en-US" b="1" dirty="0" smtClean="0"/>
              <a:t>Thesis Statement possibly here* </a:t>
            </a:r>
            <a:r>
              <a:rPr lang="en-US" b="1" i="1" dirty="0" smtClean="0"/>
              <a:t>preferred</a:t>
            </a:r>
            <a:r>
              <a:rPr lang="en-US" dirty="0" smtClean="0"/>
              <a:t>)</a:t>
            </a:r>
          </a:p>
          <a:p>
            <a:r>
              <a:rPr lang="en-US" b="1" dirty="0" smtClean="0"/>
              <a:t>Background data:</a:t>
            </a:r>
            <a:r>
              <a:rPr lang="en-US" dirty="0" smtClean="0"/>
              <a:t> Some early manuscripts do not contain this section. Is it original? Does it belong?</a:t>
            </a:r>
          </a:p>
          <a:p>
            <a:r>
              <a:rPr lang="en-US" dirty="0" smtClean="0"/>
              <a:t>There are different views on this. All views depicted as even-handed as possible. (</a:t>
            </a:r>
            <a:r>
              <a:rPr lang="en-US" b="1" dirty="0" smtClean="0"/>
              <a:t>Thesis Statement possibly here</a:t>
            </a:r>
            <a:r>
              <a:rPr lang="en-US" dirty="0" smtClean="0"/>
              <a:t>)</a:t>
            </a:r>
          </a:p>
          <a:p>
            <a:r>
              <a:rPr lang="en-US" dirty="0" smtClean="0"/>
              <a:t>I think that the answer is (</a:t>
            </a:r>
            <a:r>
              <a:rPr lang="en-US" b="1" dirty="0" smtClean="0"/>
              <a:t>Thesis Restated</a:t>
            </a:r>
            <a:r>
              <a:rPr lang="en-US" dirty="0" smtClean="0"/>
              <a:t>). Here are all my reasons . . . </a:t>
            </a:r>
          </a:p>
          <a:p>
            <a:r>
              <a:rPr lang="en-US" dirty="0" smtClean="0"/>
              <a:t>To respond to all of the other views, I would say. . </a:t>
            </a:r>
            <a:r>
              <a:rPr lang="en-US" smtClean="0"/>
              <a:t>. Each </a:t>
            </a:r>
            <a:r>
              <a:rPr lang="en-US" dirty="0" smtClean="0"/>
              <a:t>other view represented and answered thoroughly from Thesis position.</a:t>
            </a:r>
          </a:p>
          <a:p>
            <a:r>
              <a:rPr lang="en-US" dirty="0" smtClean="0"/>
              <a:t>So, in conclusion, based on the Proof data given, </a:t>
            </a:r>
            <a:r>
              <a:rPr lang="en-US" b="1" dirty="0" smtClean="0"/>
              <a:t>Thesis Restated)</a:t>
            </a:r>
            <a:endParaRPr lang="en-US" dirty="0" smtClean="0"/>
          </a:p>
          <a:p>
            <a:endParaRPr lang="en-US" dirty="0"/>
          </a:p>
        </p:txBody>
      </p:sp>
    </p:spTree>
    <p:extLst>
      <p:ext uri="{BB962C8B-B14F-4D97-AF65-F5344CB8AC3E}">
        <p14:creationId xmlns:p14="http://schemas.microsoft.com/office/powerpoint/2010/main" val="3324996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 your outline reflect the entire argument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7682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 Apologetics</a:t>
            </a:r>
            <a:endParaRPr lang="en-US" dirty="0"/>
          </a:p>
        </p:txBody>
      </p:sp>
      <p:sp>
        <p:nvSpPr>
          <p:cNvPr id="3" name="Subtitle 2"/>
          <p:cNvSpPr>
            <a:spLocks noGrp="1"/>
          </p:cNvSpPr>
          <p:nvPr>
            <p:ph type="subTitle" idx="1"/>
          </p:nvPr>
        </p:nvSpPr>
        <p:spPr>
          <a:xfrm>
            <a:off x="762000" y="4724400"/>
            <a:ext cx="7315200" cy="990600"/>
          </a:xfrm>
        </p:spPr>
        <p:txBody>
          <a:bodyPr/>
          <a:lstStyle/>
          <a:p>
            <a:r>
              <a:rPr lang="en-US" dirty="0" smtClean="0"/>
              <a:t>Junior Thesis: Developing a Thesis and Outline</a:t>
            </a:r>
            <a:endParaRPr lang="en-US" dirty="0"/>
          </a:p>
        </p:txBody>
      </p:sp>
    </p:spTree>
    <p:extLst>
      <p:ext uri="{BB962C8B-B14F-4D97-AF65-F5344CB8AC3E}">
        <p14:creationId xmlns:p14="http://schemas.microsoft.com/office/powerpoint/2010/main" val="2832879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 . . Why do research?</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10818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304800" y="1143000"/>
            <a:ext cx="7680960" cy="4724400"/>
          </a:xfrm>
          <a:prstGeom prst="rect">
            <a:avLst/>
          </a:prstGeom>
        </p:spPr>
        <p:txBody>
          <a:bodyPr>
            <a:noAutofit/>
          </a:bodyPr>
          <a:lstStyle/>
          <a:p>
            <a:r>
              <a:rPr lang="en-US" sz="2000" dirty="0" smtClean="0"/>
              <a:t>Language exists to transfer meaning from one person to another</a:t>
            </a:r>
          </a:p>
          <a:p>
            <a:r>
              <a:rPr lang="en-US" sz="2000" dirty="0" smtClean="0"/>
              <a:t>The purpose of transferring meaning is to support relationship – it is to PEOPLE that we speak</a:t>
            </a:r>
          </a:p>
          <a:p>
            <a:r>
              <a:rPr lang="en-US" sz="2000" dirty="0" smtClean="0"/>
              <a:t>In doing research, we must have answers to a few questions:</a:t>
            </a:r>
          </a:p>
          <a:p>
            <a:r>
              <a:rPr lang="en-US" sz="2000" dirty="0"/>
              <a:t>	</a:t>
            </a:r>
            <a:r>
              <a:rPr lang="en-US" sz="2000" dirty="0" smtClean="0"/>
              <a:t>Why do research?</a:t>
            </a:r>
          </a:p>
          <a:p>
            <a:r>
              <a:rPr lang="en-US" sz="2000" dirty="0"/>
              <a:t>	</a:t>
            </a:r>
            <a:r>
              <a:rPr lang="en-US" sz="2000" dirty="0" smtClean="0"/>
              <a:t>Why write it up?</a:t>
            </a:r>
          </a:p>
          <a:p>
            <a:r>
              <a:rPr lang="en-US" sz="2000" dirty="0"/>
              <a:t>	</a:t>
            </a:r>
            <a:r>
              <a:rPr lang="en-US" sz="2000" dirty="0" smtClean="0"/>
              <a:t>Who are you researching for? You or another?</a:t>
            </a:r>
          </a:p>
          <a:p>
            <a:r>
              <a:rPr lang="en-US" sz="2000" dirty="0"/>
              <a:t>	</a:t>
            </a:r>
            <a:r>
              <a:rPr lang="en-US" sz="2000" dirty="0" smtClean="0"/>
              <a:t>What do you want to research? (Topic)</a:t>
            </a:r>
          </a:p>
          <a:p>
            <a:r>
              <a:rPr lang="en-US" sz="2000" dirty="0"/>
              <a:t>	</a:t>
            </a:r>
            <a:r>
              <a:rPr lang="en-US" sz="2000" dirty="0" smtClean="0"/>
              <a:t>What do you want to know about your topic? (Research</a:t>
            </a:r>
          </a:p>
          <a:p>
            <a:r>
              <a:rPr lang="en-US" sz="2000" dirty="0"/>
              <a:t>	</a:t>
            </a:r>
            <a:r>
              <a:rPr lang="en-US" sz="2000" dirty="0" smtClean="0"/>
              <a:t>						Question)</a:t>
            </a:r>
          </a:p>
          <a:p>
            <a:r>
              <a:rPr lang="en-US" sz="2000" dirty="0"/>
              <a:t>	</a:t>
            </a:r>
            <a:r>
              <a:rPr lang="en-US" sz="2000" dirty="0" smtClean="0"/>
              <a:t>What do want to say about your topic? (Thesis)</a:t>
            </a:r>
          </a:p>
          <a:p>
            <a:r>
              <a:rPr lang="en-US" sz="2000" dirty="0"/>
              <a:t>	</a:t>
            </a:r>
            <a:r>
              <a:rPr lang="en-US" sz="2000" dirty="0" smtClean="0"/>
              <a:t>What should be considered about your audience in your</a:t>
            </a:r>
          </a:p>
          <a:p>
            <a:r>
              <a:rPr lang="en-US" sz="2000" dirty="0"/>
              <a:t>	</a:t>
            </a:r>
            <a:r>
              <a:rPr lang="en-US" sz="2000" dirty="0" smtClean="0"/>
              <a:t>	communication? (Relationship)</a:t>
            </a:r>
            <a:endParaRPr lang="en-US" sz="2000" dirty="0"/>
          </a:p>
        </p:txBody>
      </p:sp>
      <p:sp>
        <p:nvSpPr>
          <p:cNvPr id="3" name="Title 2"/>
          <p:cNvSpPr>
            <a:spLocks noGrp="1"/>
          </p:cNvSpPr>
          <p:nvPr>
            <p:ph type="title"/>
          </p:nvPr>
        </p:nvSpPr>
        <p:spPr>
          <a:xfrm>
            <a:off x="304800" y="0"/>
            <a:ext cx="7680960" cy="1066800"/>
          </a:xfrm>
        </p:spPr>
        <p:txBody>
          <a:bodyPr/>
          <a:lstStyle/>
          <a:p>
            <a:r>
              <a:rPr lang="en-US" dirty="0" smtClean="0"/>
              <a:t>Some components</a:t>
            </a:r>
            <a:endParaRPr lang="en-US" dirty="0"/>
          </a:p>
        </p:txBody>
      </p:sp>
    </p:spTree>
    <p:extLst>
      <p:ext uri="{BB962C8B-B14F-4D97-AF65-F5344CB8AC3E}">
        <p14:creationId xmlns:p14="http://schemas.microsoft.com/office/powerpoint/2010/main" val="3545533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381000" y="533400"/>
            <a:ext cx="7680960" cy="5090160"/>
          </a:xfrm>
          <a:prstGeom prst="rect">
            <a:avLst/>
          </a:prstGeom>
        </p:spPr>
        <p:txBody>
          <a:bodyPr>
            <a:normAutofit fontScale="92500" lnSpcReduction="10000"/>
          </a:bodyPr>
          <a:lstStyle/>
          <a:p>
            <a:r>
              <a:rPr lang="en-US" b="1" i="1" dirty="0" smtClean="0"/>
              <a:t>Research is gathering the information you need to answer a question to help you solve a problem</a:t>
            </a:r>
            <a:r>
              <a:rPr lang="en-US" dirty="0" smtClean="0"/>
              <a:t>. (Booth, Wayne. </a:t>
            </a:r>
            <a:r>
              <a:rPr lang="en-US" i="1" dirty="0" smtClean="0"/>
              <a:t>The Craft of Research</a:t>
            </a:r>
            <a:r>
              <a:rPr lang="en-US" dirty="0" smtClean="0"/>
              <a:t>. 1995)</a:t>
            </a:r>
          </a:p>
          <a:p>
            <a:r>
              <a:rPr lang="en-US" dirty="0" smtClean="0"/>
              <a:t>What might you research?</a:t>
            </a:r>
          </a:p>
          <a:p>
            <a:r>
              <a:rPr lang="en-US" dirty="0" smtClean="0"/>
              <a:t>Some possible opportunities for research:</a:t>
            </a:r>
          </a:p>
          <a:p>
            <a:r>
              <a:rPr lang="en-US" dirty="0"/>
              <a:t>	</a:t>
            </a:r>
            <a:r>
              <a:rPr lang="en-US" dirty="0" smtClean="0"/>
              <a:t>What time and where a movie plays</a:t>
            </a:r>
          </a:p>
          <a:p>
            <a:r>
              <a:rPr lang="en-US" dirty="0"/>
              <a:t>	</a:t>
            </a:r>
            <a:r>
              <a:rPr lang="en-US" dirty="0" smtClean="0"/>
              <a:t>Where a lost wallet is</a:t>
            </a:r>
          </a:p>
          <a:p>
            <a:r>
              <a:rPr lang="en-US" dirty="0"/>
              <a:t>	</a:t>
            </a:r>
            <a:r>
              <a:rPr lang="en-US" dirty="0" smtClean="0"/>
              <a:t>How to observe a meteor shower</a:t>
            </a:r>
          </a:p>
          <a:p>
            <a:r>
              <a:rPr lang="en-US" dirty="0"/>
              <a:t>	</a:t>
            </a:r>
            <a:r>
              <a:rPr lang="en-US" dirty="0" smtClean="0"/>
              <a:t>What kind of car to buy</a:t>
            </a:r>
          </a:p>
          <a:p>
            <a:r>
              <a:rPr lang="en-US" dirty="0"/>
              <a:t>	</a:t>
            </a:r>
            <a:r>
              <a:rPr lang="en-US" dirty="0" smtClean="0"/>
              <a:t>How to learn to play “Stairway to Heaven” on the guitar</a:t>
            </a:r>
          </a:p>
          <a:p>
            <a:r>
              <a:rPr lang="en-US" dirty="0"/>
              <a:t>	</a:t>
            </a:r>
            <a:r>
              <a:rPr lang="en-US" dirty="0" smtClean="0"/>
              <a:t>What Melville’s </a:t>
            </a:r>
            <a:r>
              <a:rPr lang="en-US" i="1" dirty="0" smtClean="0"/>
              <a:t>Moby Dick</a:t>
            </a:r>
            <a:r>
              <a:rPr lang="en-US" dirty="0" smtClean="0"/>
              <a:t> is </a:t>
            </a:r>
            <a:r>
              <a:rPr lang="en-US" b="1" i="1" dirty="0" smtClean="0"/>
              <a:t>really</a:t>
            </a:r>
            <a:r>
              <a:rPr lang="en-US" dirty="0" smtClean="0"/>
              <a:t> about</a:t>
            </a:r>
          </a:p>
          <a:p>
            <a:r>
              <a:rPr lang="en-US" dirty="0"/>
              <a:t>	</a:t>
            </a:r>
            <a:r>
              <a:rPr lang="en-US" dirty="0" smtClean="0"/>
              <a:t>Whether or not the </a:t>
            </a:r>
            <a:r>
              <a:rPr lang="en-US" i="1" dirty="0" err="1" smtClean="0"/>
              <a:t>pericope</a:t>
            </a:r>
            <a:r>
              <a:rPr lang="en-US" i="1" dirty="0" smtClean="0"/>
              <a:t> de </a:t>
            </a:r>
            <a:r>
              <a:rPr lang="en-US" i="1" dirty="0" err="1" smtClean="0"/>
              <a:t>adultera</a:t>
            </a:r>
            <a:r>
              <a:rPr lang="en-US" dirty="0" smtClean="0"/>
              <a:t> should be in the Bible</a:t>
            </a:r>
          </a:p>
          <a:p>
            <a:r>
              <a:rPr lang="en-US" dirty="0"/>
              <a:t>	</a:t>
            </a:r>
            <a:r>
              <a:rPr lang="en-US" dirty="0" smtClean="0"/>
              <a:t>Preparing a sermon on 1 Peter 4:7-11</a:t>
            </a:r>
          </a:p>
          <a:p>
            <a:endParaRPr lang="en-US" dirty="0"/>
          </a:p>
        </p:txBody>
      </p:sp>
      <p:sp>
        <p:nvSpPr>
          <p:cNvPr id="3" name="Title 2"/>
          <p:cNvSpPr>
            <a:spLocks noGrp="1"/>
          </p:cNvSpPr>
          <p:nvPr>
            <p:ph type="title"/>
          </p:nvPr>
        </p:nvSpPr>
        <p:spPr/>
        <p:txBody>
          <a:bodyPr/>
          <a:lstStyle/>
          <a:p>
            <a:r>
              <a:rPr lang="en-US" dirty="0" smtClean="0"/>
              <a:t>Why do research?</a:t>
            </a:r>
            <a:endParaRPr lang="en-US" dirty="0"/>
          </a:p>
        </p:txBody>
      </p:sp>
    </p:spTree>
    <p:extLst>
      <p:ext uri="{BB962C8B-B14F-4D97-AF65-F5344CB8AC3E}">
        <p14:creationId xmlns:p14="http://schemas.microsoft.com/office/powerpoint/2010/main" val="3847362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WHO ARE YOU RESEARCHING FOR?</a:t>
            </a:r>
            <a:endParaRPr lang="en-US" dirty="0"/>
          </a:p>
        </p:txBody>
      </p:sp>
      <p:sp>
        <p:nvSpPr>
          <p:cNvPr id="3" name="Title 2"/>
          <p:cNvSpPr>
            <a:spLocks noGrp="1"/>
          </p:cNvSpPr>
          <p:nvPr>
            <p:ph type="title"/>
          </p:nvPr>
        </p:nvSpPr>
        <p:spPr/>
        <p:txBody>
          <a:bodyPr>
            <a:normAutofit fontScale="90000"/>
          </a:bodyPr>
          <a:lstStyle/>
          <a:p>
            <a:r>
              <a:rPr lang="en-US" dirty="0" smtClean="0"/>
              <a:t>It’s always about relationships . . . </a:t>
            </a:r>
            <a:endParaRPr lang="en-US" dirty="0"/>
          </a:p>
        </p:txBody>
      </p:sp>
    </p:spTree>
    <p:extLst>
      <p:ext uri="{BB962C8B-B14F-4D97-AF65-F5344CB8AC3E}">
        <p14:creationId xmlns:p14="http://schemas.microsoft.com/office/powerpoint/2010/main" val="3544644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304800" y="457200"/>
            <a:ext cx="7680960" cy="4724400"/>
          </a:xfrm>
          <a:prstGeom prst="rect">
            <a:avLst/>
          </a:prstGeom>
        </p:spPr>
        <p:txBody>
          <a:bodyPr>
            <a:normAutofit lnSpcReduction="10000"/>
          </a:bodyPr>
          <a:lstStyle/>
          <a:p>
            <a:r>
              <a:rPr lang="en-US" dirty="0" smtClean="0"/>
              <a:t>If the goal of language is to transfer meaning from one person to another, then the proof that the work has been effectual is whether or not they have received the meaning.</a:t>
            </a:r>
          </a:p>
          <a:p>
            <a:r>
              <a:rPr lang="en-US" dirty="0" smtClean="0"/>
              <a:t>What could get in the way of that?</a:t>
            </a:r>
          </a:p>
          <a:p>
            <a:r>
              <a:rPr lang="en-US" dirty="0" smtClean="0"/>
              <a:t>Some things that could get in the way:</a:t>
            </a:r>
          </a:p>
          <a:p>
            <a:r>
              <a:rPr lang="en-US" dirty="0"/>
              <a:t>	</a:t>
            </a:r>
            <a:r>
              <a:rPr lang="en-US" dirty="0" smtClean="0"/>
              <a:t>Language</a:t>
            </a:r>
          </a:p>
          <a:p>
            <a:r>
              <a:rPr lang="en-US" dirty="0"/>
              <a:t>	</a:t>
            </a:r>
            <a:r>
              <a:rPr lang="en-US" dirty="0" smtClean="0"/>
              <a:t>Knowledge base</a:t>
            </a:r>
          </a:p>
          <a:p>
            <a:r>
              <a:rPr lang="en-US" dirty="0"/>
              <a:t>	</a:t>
            </a:r>
            <a:r>
              <a:rPr lang="en-US" dirty="0" smtClean="0"/>
              <a:t>Age group</a:t>
            </a:r>
          </a:p>
          <a:p>
            <a:r>
              <a:rPr lang="en-US" dirty="0"/>
              <a:t>	</a:t>
            </a:r>
            <a:r>
              <a:rPr lang="en-US" dirty="0" smtClean="0"/>
              <a:t>Biases</a:t>
            </a:r>
          </a:p>
          <a:p>
            <a:r>
              <a:rPr lang="en-US" dirty="0"/>
              <a:t>	</a:t>
            </a:r>
            <a:r>
              <a:rPr lang="en-US" dirty="0" smtClean="0"/>
              <a:t>Interest</a:t>
            </a:r>
          </a:p>
          <a:p>
            <a:r>
              <a:rPr lang="en-US" dirty="0"/>
              <a:t>	</a:t>
            </a:r>
            <a:r>
              <a:rPr lang="en-US" dirty="0" smtClean="0"/>
              <a:t>Writing/Speaking style</a:t>
            </a:r>
          </a:p>
          <a:p>
            <a:r>
              <a:rPr lang="en-US" dirty="0"/>
              <a:t>	</a:t>
            </a:r>
            <a:r>
              <a:rPr lang="en-US" dirty="0" smtClean="0"/>
              <a:t>Skills of communicator</a:t>
            </a:r>
            <a:endParaRPr lang="en-US" dirty="0"/>
          </a:p>
        </p:txBody>
      </p:sp>
      <p:sp>
        <p:nvSpPr>
          <p:cNvPr id="3" name="Title 2"/>
          <p:cNvSpPr>
            <a:spLocks noGrp="1"/>
          </p:cNvSpPr>
          <p:nvPr>
            <p:ph type="title"/>
          </p:nvPr>
        </p:nvSpPr>
        <p:spPr/>
        <p:txBody>
          <a:bodyPr>
            <a:normAutofit fontScale="90000"/>
          </a:bodyPr>
          <a:lstStyle/>
          <a:p>
            <a:r>
              <a:rPr lang="en-US" dirty="0" smtClean="0"/>
              <a:t>Consider your audience</a:t>
            </a:r>
            <a:endParaRPr lang="en-US" dirty="0"/>
          </a:p>
        </p:txBody>
      </p:sp>
    </p:spTree>
    <p:extLst>
      <p:ext uri="{BB962C8B-B14F-4D97-AF65-F5344CB8AC3E}">
        <p14:creationId xmlns:p14="http://schemas.microsoft.com/office/powerpoint/2010/main" val="1150277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4294967295"/>
          </p:nvPr>
        </p:nvSpPr>
        <p:spPr>
          <a:xfrm>
            <a:off x="304800" y="457200"/>
            <a:ext cx="7680960" cy="4724400"/>
          </a:xfrm>
          <a:prstGeom prst="rect">
            <a:avLst/>
          </a:prstGeom>
        </p:spPr>
        <p:txBody>
          <a:bodyPr>
            <a:noAutofit/>
          </a:bodyPr>
          <a:lstStyle/>
          <a:p>
            <a:r>
              <a:rPr lang="en-US" sz="2800" dirty="0" smtClean="0"/>
              <a:t>Once you have a Topic</a:t>
            </a:r>
          </a:p>
          <a:p>
            <a:r>
              <a:rPr lang="en-US" sz="2800" dirty="0" smtClean="0"/>
              <a:t>Once you have a Question</a:t>
            </a:r>
          </a:p>
          <a:p>
            <a:r>
              <a:rPr lang="en-US" sz="2800" dirty="0" smtClean="0"/>
              <a:t>Now, you need a resource</a:t>
            </a:r>
          </a:p>
          <a:p>
            <a:r>
              <a:rPr lang="en-US" sz="2800" dirty="0" smtClean="0"/>
              <a:t>Then you research until . . . </a:t>
            </a:r>
          </a:p>
          <a:p>
            <a:r>
              <a:rPr lang="en-US" sz="2800" dirty="0" smtClean="0"/>
              <a:t>You know the answer to your question</a:t>
            </a:r>
          </a:p>
          <a:p>
            <a:r>
              <a:rPr lang="en-US" sz="2800" dirty="0" smtClean="0"/>
              <a:t>And have something to say – this is your thesis</a:t>
            </a:r>
          </a:p>
          <a:p>
            <a:r>
              <a:rPr lang="en-US" sz="2800" dirty="0"/>
              <a:t>	</a:t>
            </a:r>
            <a:r>
              <a:rPr lang="en-US" sz="2800" dirty="0" smtClean="0"/>
              <a:t>The Thesis will be the </a:t>
            </a:r>
            <a:r>
              <a:rPr lang="en-US" sz="2800" b="1" i="1" dirty="0" smtClean="0"/>
              <a:t>Central point in every communication; its</a:t>
            </a:r>
            <a:r>
              <a:rPr lang="en-US" sz="2800" b="1" i="1" dirty="0"/>
              <a:t> </a:t>
            </a:r>
            <a:r>
              <a:rPr lang="en-US" sz="2800" b="1" i="1" dirty="0" smtClean="0"/>
              <a:t>major claim; its main point.</a:t>
            </a:r>
            <a:endParaRPr lang="en-US" sz="2800" dirty="0"/>
          </a:p>
        </p:txBody>
      </p:sp>
      <p:sp>
        <p:nvSpPr>
          <p:cNvPr id="7" name="Title 6"/>
          <p:cNvSpPr>
            <a:spLocks noGrp="1"/>
          </p:cNvSpPr>
          <p:nvPr>
            <p:ph type="title"/>
          </p:nvPr>
        </p:nvSpPr>
        <p:spPr/>
        <p:txBody>
          <a:bodyPr/>
          <a:lstStyle/>
          <a:p>
            <a:r>
              <a:rPr lang="en-US" dirty="0" smtClean="0"/>
              <a:t>Now . . . </a:t>
            </a:r>
            <a:r>
              <a:rPr lang="en-US" dirty="0"/>
              <a:t>f</a:t>
            </a:r>
            <a:r>
              <a:rPr lang="en-US" dirty="0" smtClean="0"/>
              <a:t>etch!</a:t>
            </a:r>
            <a:endParaRPr lang="en-US" dirty="0"/>
          </a:p>
        </p:txBody>
      </p:sp>
    </p:spTree>
    <p:extLst>
      <p:ext uri="{BB962C8B-B14F-4D97-AF65-F5344CB8AC3E}">
        <p14:creationId xmlns:p14="http://schemas.microsoft.com/office/powerpoint/2010/main" val="3497517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Says who?</a:t>
            </a:r>
            <a:endParaRPr lang="en-US" dirty="0"/>
          </a:p>
        </p:txBody>
      </p:sp>
      <p:sp>
        <p:nvSpPr>
          <p:cNvPr id="3" name="Text Placeholder 2"/>
          <p:cNvSpPr>
            <a:spLocks noGrp="1"/>
          </p:cNvSpPr>
          <p:nvPr>
            <p:ph type="body" idx="1"/>
          </p:nvPr>
        </p:nvSpPr>
        <p:spPr/>
        <p:txBody>
          <a:bodyPr>
            <a:normAutofit/>
          </a:bodyPr>
          <a:lstStyle/>
          <a:p>
            <a:r>
              <a:rPr lang="en-US" sz="3200" dirty="0" smtClean="0"/>
              <a:t>The art and use of good sources</a:t>
            </a:r>
            <a:endParaRPr lang="en-US" sz="3200" dirty="0"/>
          </a:p>
        </p:txBody>
      </p:sp>
    </p:spTree>
    <p:extLst>
      <p:ext uri="{BB962C8B-B14F-4D97-AF65-F5344CB8AC3E}">
        <p14:creationId xmlns:p14="http://schemas.microsoft.com/office/powerpoint/2010/main" val="1654928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CCS Apologetics</a:t>
            </a:r>
            <a:endParaRPr lang="en-US" dirty="0"/>
          </a:p>
        </p:txBody>
      </p:sp>
      <p:sp>
        <p:nvSpPr>
          <p:cNvPr id="3" name="Subtitle 2"/>
          <p:cNvSpPr>
            <a:spLocks noGrp="1"/>
          </p:cNvSpPr>
          <p:nvPr>
            <p:ph type="subTitle" idx="1"/>
          </p:nvPr>
        </p:nvSpPr>
        <p:spPr>
          <a:xfrm>
            <a:off x="762000" y="4724400"/>
            <a:ext cx="7315200" cy="990600"/>
          </a:xfrm>
        </p:spPr>
        <p:txBody>
          <a:bodyPr/>
          <a:lstStyle/>
          <a:p>
            <a:r>
              <a:rPr lang="en-US" dirty="0" smtClean="0"/>
              <a:t>Junior Thesis: Developing a Thesis and Outline</a:t>
            </a:r>
            <a:endParaRPr lang="en-US" dirty="0"/>
          </a:p>
        </p:txBody>
      </p:sp>
    </p:spTree>
    <p:extLst>
      <p:ext uri="{BB962C8B-B14F-4D97-AF65-F5344CB8AC3E}">
        <p14:creationId xmlns:p14="http://schemas.microsoft.com/office/powerpoint/2010/main" val="19026462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138</TotalTime>
  <Words>712</Words>
  <Application>Microsoft Office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NewsPrint</vt:lpstr>
      <vt:lpstr>CCS Apologetics</vt:lpstr>
      <vt:lpstr>Review . . . Why do research?</vt:lpstr>
      <vt:lpstr>Some components</vt:lpstr>
      <vt:lpstr>Why do research?</vt:lpstr>
      <vt:lpstr>It’s always about relationships . . . </vt:lpstr>
      <vt:lpstr>Consider your audience</vt:lpstr>
      <vt:lpstr>Now . . . fetch!</vt:lpstr>
      <vt:lpstr>Says who?</vt:lpstr>
      <vt:lpstr>CCS Apologetics</vt:lpstr>
      <vt:lpstr>Thesis: What I Think</vt:lpstr>
      <vt:lpstr>Definition</vt:lpstr>
      <vt:lpstr>Method</vt:lpstr>
      <vt:lpstr>So, for yours . . . </vt:lpstr>
      <vt:lpstr>So, for yours . . . </vt:lpstr>
      <vt:lpstr>Developing an Outline</vt:lpstr>
      <vt:lpstr>The Six Parts of Discourse</vt:lpstr>
      <vt:lpstr>So, for yours . . . </vt:lpstr>
      <vt:lpstr>Let your outline reflect the entire argument</vt:lpstr>
      <vt:lpstr>CCS Apologetics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 Apologetics</dc:title>
  <dc:creator>Robert Stansberry</dc:creator>
  <cp:lastModifiedBy>Robert Stansberry</cp:lastModifiedBy>
  <cp:revision>10</cp:revision>
  <dcterms:created xsi:type="dcterms:W3CDTF">2013-04-18T12:20:34Z</dcterms:created>
  <dcterms:modified xsi:type="dcterms:W3CDTF">2013-04-18T14:39:23Z</dcterms:modified>
</cp:coreProperties>
</file>