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 id="265" r:id="rId10"/>
    <p:sldId id="264" r:id="rId11"/>
    <p:sldId id="266" r:id="rId12"/>
    <p:sldId id="269" r:id="rId13"/>
    <p:sldId id="267" r:id="rId14"/>
    <p:sldId id="271"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B146780-2416-4A56-B8AB-E8EDEE34051B}" type="datetimeFigureOut">
              <a:rPr lang="en-US" smtClean="0"/>
              <a:t>1/4/2016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B68D0C2-1B87-4E04-9F56-B493254035F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146780-2416-4A56-B8AB-E8EDEE34051B}"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8D0C2-1B87-4E04-9F56-B493254035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146780-2416-4A56-B8AB-E8EDEE34051B}"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8D0C2-1B87-4E04-9F56-B493254035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146780-2416-4A56-B8AB-E8EDEE34051B}"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8D0C2-1B87-4E04-9F56-B493254035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146780-2416-4A56-B8AB-E8EDEE34051B}"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8D0C2-1B87-4E04-9F56-B493254035F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146780-2416-4A56-B8AB-E8EDEE34051B}" type="datetimeFigureOut">
              <a:rPr lang="en-US" smtClean="0"/>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8D0C2-1B87-4E04-9F56-B493254035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146780-2416-4A56-B8AB-E8EDEE34051B}" type="datetimeFigureOut">
              <a:rPr lang="en-US" smtClean="0"/>
              <a:t>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68D0C2-1B87-4E04-9F56-B493254035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B146780-2416-4A56-B8AB-E8EDEE34051B}" type="datetimeFigureOut">
              <a:rPr lang="en-US" smtClean="0"/>
              <a:t>1/4/2016</a:t>
            </a:fld>
            <a:endParaRPr lang="en-US"/>
          </a:p>
        </p:txBody>
      </p:sp>
      <p:sp>
        <p:nvSpPr>
          <p:cNvPr id="8" name="Slide Number Placeholder 7"/>
          <p:cNvSpPr>
            <a:spLocks noGrp="1"/>
          </p:cNvSpPr>
          <p:nvPr>
            <p:ph type="sldNum" sz="quarter" idx="11"/>
          </p:nvPr>
        </p:nvSpPr>
        <p:spPr/>
        <p:txBody>
          <a:bodyPr/>
          <a:lstStyle/>
          <a:p>
            <a:fld id="{EB68D0C2-1B87-4E04-9F56-B493254035F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46780-2416-4A56-B8AB-E8EDEE34051B}" type="datetimeFigureOut">
              <a:rPr lang="en-US" smtClean="0"/>
              <a:t>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68D0C2-1B87-4E04-9F56-B493254035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146780-2416-4A56-B8AB-E8EDEE34051B}" type="datetimeFigureOut">
              <a:rPr lang="en-US" smtClean="0"/>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EB68D0C2-1B87-4E04-9F56-B493254035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B146780-2416-4A56-B8AB-E8EDEE34051B}" type="datetimeFigureOut">
              <a:rPr lang="en-US" smtClean="0"/>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8D0C2-1B87-4E04-9F56-B493254035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B146780-2416-4A56-B8AB-E8EDEE34051B}" type="datetimeFigureOut">
              <a:rPr lang="en-US" smtClean="0"/>
              <a:t>1/4/2016</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B68D0C2-1B87-4E04-9F56-B493254035F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CCS Junior </a:t>
            </a:r>
            <a:r>
              <a:rPr lang="en-US" dirty="0" err="1" smtClean="0"/>
              <a:t>tHESIS</a:t>
            </a:r>
            <a:endParaRPr lang="en-US" dirty="0"/>
          </a:p>
        </p:txBody>
      </p:sp>
      <p:sp>
        <p:nvSpPr>
          <p:cNvPr id="3" name="Subtitle 2"/>
          <p:cNvSpPr>
            <a:spLocks noGrp="1"/>
          </p:cNvSpPr>
          <p:nvPr>
            <p:ph type="subTitle" idx="1"/>
          </p:nvPr>
        </p:nvSpPr>
        <p:spPr/>
        <p:txBody>
          <a:bodyPr>
            <a:normAutofit/>
          </a:bodyPr>
          <a:lstStyle/>
          <a:p>
            <a:r>
              <a:rPr lang="en-US" sz="3200" dirty="0" smtClean="0"/>
              <a:t>The Use of Sources: Where do you get an answer for your question?</a:t>
            </a:r>
            <a:endParaRPr lang="en-US" sz="3200" dirty="0"/>
          </a:p>
        </p:txBody>
      </p:sp>
    </p:spTree>
    <p:extLst>
      <p:ext uri="{BB962C8B-B14F-4D97-AF65-F5344CB8AC3E}">
        <p14:creationId xmlns:p14="http://schemas.microsoft.com/office/powerpoint/2010/main" val="3654678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Good</a:t>
            </a:r>
          </a:p>
          <a:p>
            <a:pPr lvl="1"/>
            <a:r>
              <a:rPr lang="en-US" dirty="0" smtClean="0"/>
              <a:t>Experts</a:t>
            </a:r>
          </a:p>
          <a:p>
            <a:pPr lvl="1"/>
            <a:r>
              <a:rPr lang="en-US" dirty="0" smtClean="0"/>
              <a:t>Field Focus</a:t>
            </a:r>
          </a:p>
          <a:p>
            <a:pPr lvl="1"/>
            <a:r>
              <a:rPr lang="en-US" b="1" dirty="0" smtClean="0"/>
              <a:t>Bibliographies in subject books</a:t>
            </a:r>
          </a:p>
          <a:p>
            <a:pPr lvl="1"/>
            <a:r>
              <a:rPr lang="en-US" dirty="0" smtClean="0"/>
              <a:t>Local Scholars</a:t>
            </a:r>
          </a:p>
          <a:p>
            <a:r>
              <a:rPr lang="en-US" dirty="0" smtClean="0"/>
              <a:t>Bad</a:t>
            </a:r>
          </a:p>
          <a:p>
            <a:pPr lvl="1"/>
            <a:r>
              <a:rPr lang="en-US" dirty="0" smtClean="0"/>
              <a:t>Opinion polls</a:t>
            </a:r>
          </a:p>
          <a:p>
            <a:pPr lvl="1"/>
            <a:r>
              <a:rPr lang="en-US" dirty="0" smtClean="0"/>
              <a:t>Wikipedia</a:t>
            </a:r>
          </a:p>
          <a:p>
            <a:pPr lvl="1"/>
            <a:endParaRPr lang="en-US" dirty="0" smtClean="0"/>
          </a:p>
          <a:p>
            <a:endParaRPr lang="en-US" dirty="0"/>
          </a:p>
        </p:txBody>
      </p:sp>
    </p:spTree>
    <p:extLst>
      <p:ext uri="{BB962C8B-B14F-4D97-AF65-F5344CB8AC3E}">
        <p14:creationId xmlns:p14="http://schemas.microsoft.com/office/powerpoint/2010/main" val="25464070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consider</a:t>
            </a:r>
            <a:endParaRPr lang="en-US" dirty="0"/>
          </a:p>
        </p:txBody>
      </p:sp>
      <p:sp>
        <p:nvSpPr>
          <p:cNvPr id="3" name="Content Placeholder 2"/>
          <p:cNvSpPr>
            <a:spLocks noGrp="1"/>
          </p:cNvSpPr>
          <p:nvPr>
            <p:ph idx="1"/>
          </p:nvPr>
        </p:nvSpPr>
        <p:spPr/>
        <p:txBody>
          <a:bodyPr/>
          <a:lstStyle/>
          <a:p>
            <a:r>
              <a:rPr lang="en-US" dirty="0" smtClean="0"/>
              <a:t>Author</a:t>
            </a:r>
          </a:p>
          <a:p>
            <a:pPr lvl="1"/>
            <a:r>
              <a:rPr lang="en-US" dirty="0" smtClean="0"/>
              <a:t>Education</a:t>
            </a:r>
          </a:p>
          <a:p>
            <a:pPr lvl="1"/>
            <a:r>
              <a:rPr lang="en-US" dirty="0" smtClean="0"/>
              <a:t>Post</a:t>
            </a:r>
          </a:p>
          <a:p>
            <a:pPr lvl="1"/>
            <a:r>
              <a:rPr lang="en-US" dirty="0" smtClean="0"/>
              <a:t>Writings</a:t>
            </a:r>
          </a:p>
          <a:p>
            <a:r>
              <a:rPr lang="en-US" dirty="0" smtClean="0"/>
              <a:t>Publisher</a:t>
            </a:r>
          </a:p>
          <a:p>
            <a:pPr lvl="1"/>
            <a:r>
              <a:rPr lang="en-US" dirty="0" smtClean="0"/>
              <a:t>Commonality</a:t>
            </a:r>
          </a:p>
          <a:p>
            <a:pPr lvl="1"/>
            <a:r>
              <a:rPr lang="en-US" dirty="0" smtClean="0"/>
              <a:t>Genre/subject willingness</a:t>
            </a:r>
          </a:p>
          <a:p>
            <a:r>
              <a:rPr lang="en-US" dirty="0" smtClean="0"/>
              <a:t>Date</a:t>
            </a:r>
            <a:endParaRPr lang="en-US" dirty="0"/>
          </a:p>
        </p:txBody>
      </p:sp>
    </p:spTree>
    <p:extLst>
      <p:ext uri="{BB962C8B-B14F-4D97-AF65-F5344CB8AC3E}">
        <p14:creationId xmlns:p14="http://schemas.microsoft.com/office/powerpoint/2010/main" val="268476993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consider</a:t>
            </a:r>
            <a:endParaRPr lang="en-US" dirty="0"/>
          </a:p>
        </p:txBody>
      </p:sp>
      <p:sp>
        <p:nvSpPr>
          <p:cNvPr id="3" name="Content Placeholder 2"/>
          <p:cNvSpPr>
            <a:spLocks noGrp="1"/>
          </p:cNvSpPr>
          <p:nvPr>
            <p:ph idx="1"/>
          </p:nvPr>
        </p:nvSpPr>
        <p:spPr>
          <a:xfrm>
            <a:off x="457200" y="1143000"/>
            <a:ext cx="8610600" cy="5715000"/>
          </a:xfrm>
        </p:spPr>
        <p:txBody>
          <a:bodyPr>
            <a:normAutofit fontScale="92500" lnSpcReduction="20000"/>
          </a:bodyPr>
          <a:lstStyle/>
          <a:p>
            <a:r>
              <a:rPr lang="en-US" dirty="0" smtClean="0"/>
              <a:t>Author</a:t>
            </a:r>
          </a:p>
          <a:p>
            <a:pPr lvl="1"/>
            <a:r>
              <a:rPr lang="en-US" dirty="0" smtClean="0"/>
              <a:t>More Conservative</a:t>
            </a:r>
          </a:p>
          <a:p>
            <a:pPr lvl="2"/>
            <a:r>
              <a:rPr lang="en-US" dirty="0" smtClean="0"/>
              <a:t>Southern BTS, SEBTS, Trinity Evan. Div. School*, Reformed TS*, Gordon Conwell, Denver Sem.</a:t>
            </a:r>
          </a:p>
          <a:p>
            <a:pPr lvl="1"/>
            <a:r>
              <a:rPr lang="en-US" dirty="0" smtClean="0"/>
              <a:t>More Liberal</a:t>
            </a:r>
          </a:p>
          <a:p>
            <a:pPr lvl="2"/>
            <a:r>
              <a:rPr lang="en-US" dirty="0" smtClean="0"/>
              <a:t>Yale*, Princeton*, Aberdeen*, Cambridge*, Tubingen, Golden gate BTS, Westminster TS</a:t>
            </a:r>
            <a:endParaRPr lang="en-US" dirty="0" smtClean="0"/>
          </a:p>
          <a:p>
            <a:r>
              <a:rPr lang="en-US" dirty="0" smtClean="0"/>
              <a:t>Publisher</a:t>
            </a:r>
          </a:p>
          <a:p>
            <a:pPr lvl="1"/>
            <a:r>
              <a:rPr lang="en-US" dirty="0" smtClean="0"/>
              <a:t>More Conservative</a:t>
            </a:r>
          </a:p>
          <a:p>
            <a:pPr lvl="2"/>
            <a:r>
              <a:rPr lang="en-US" dirty="0" smtClean="0"/>
              <a:t>Zondervan, Baker, Crossway, Moody, </a:t>
            </a:r>
            <a:r>
              <a:rPr lang="en-US" dirty="0" err="1" smtClean="0"/>
              <a:t>Broadman</a:t>
            </a:r>
            <a:r>
              <a:rPr lang="en-US" dirty="0" smtClean="0"/>
              <a:t> and Holman, Hendrickson</a:t>
            </a:r>
            <a:endParaRPr lang="en-US" dirty="0" smtClean="0"/>
          </a:p>
          <a:p>
            <a:pPr lvl="1"/>
            <a:r>
              <a:rPr lang="en-US" dirty="0" smtClean="0"/>
              <a:t>More Liberal</a:t>
            </a:r>
          </a:p>
          <a:p>
            <a:pPr lvl="2"/>
            <a:r>
              <a:rPr lang="en-US" dirty="0" smtClean="0"/>
              <a:t>Eerdmans*, </a:t>
            </a:r>
            <a:r>
              <a:rPr lang="en-US" dirty="0" err="1" smtClean="0"/>
              <a:t>Kregel</a:t>
            </a:r>
            <a:r>
              <a:rPr lang="en-US" dirty="0" smtClean="0"/>
              <a:t>*, IVP, Bethany House</a:t>
            </a:r>
            <a:endParaRPr lang="en-US" dirty="0" smtClean="0"/>
          </a:p>
          <a:p>
            <a:r>
              <a:rPr lang="en-US" dirty="0" smtClean="0"/>
              <a:t>Date</a:t>
            </a:r>
          </a:p>
          <a:p>
            <a:pPr lvl="1"/>
            <a:r>
              <a:rPr lang="en-US" dirty="0" smtClean="0"/>
              <a:t>Key issue: Dead Sea Scrolls 1940s</a:t>
            </a:r>
          </a:p>
          <a:p>
            <a:pPr lvl="8"/>
            <a:r>
              <a:rPr lang="en-US" i="1" dirty="0" smtClean="0"/>
              <a:t>* </a:t>
            </a:r>
            <a:r>
              <a:rPr lang="en-US" b="1" i="1" dirty="0" smtClean="0"/>
              <a:t>means highly academic</a:t>
            </a:r>
            <a:endParaRPr lang="en-US" b="1" i="1" dirty="0"/>
          </a:p>
        </p:txBody>
      </p:sp>
    </p:spTree>
    <p:extLst>
      <p:ext uri="{BB962C8B-B14F-4D97-AF65-F5344CB8AC3E}">
        <p14:creationId xmlns:p14="http://schemas.microsoft.com/office/powerpoint/2010/main" val="107393065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discerning . . .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0888152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77200" cy="5562599"/>
          </a:xfrm>
        </p:spPr>
        <p:txBody>
          <a:bodyPr>
            <a:normAutofit/>
          </a:bodyPr>
          <a:lstStyle/>
          <a:p>
            <a:r>
              <a:rPr lang="en-US" dirty="0" smtClean="0"/>
              <a:t>Based on what? . .</a:t>
            </a:r>
            <a:br>
              <a:rPr lang="en-US" dirty="0" smtClean="0"/>
            </a:br>
            <a:r>
              <a:rPr lang="en-US" dirty="0"/>
              <a:t/>
            </a:r>
            <a:br>
              <a:rPr lang="en-US" dirty="0"/>
            </a:br>
            <a:r>
              <a:rPr lang="en-US" dirty="0" smtClean="0"/>
              <a:t/>
            </a:r>
            <a:br>
              <a:rPr lang="en-US" dirty="0" smtClean="0"/>
            </a:br>
            <a:r>
              <a:rPr lang="en-US" dirty="0" smtClean="0"/>
              <a:t>Says who? . .</a:t>
            </a:r>
            <a:br>
              <a:rPr lang="en-US" dirty="0" smtClean="0"/>
            </a:br>
            <a:r>
              <a:rPr lang="en-US" dirty="0"/>
              <a:t/>
            </a:r>
            <a:br>
              <a:rPr lang="en-US" dirty="0"/>
            </a:br>
            <a:r>
              <a:rPr lang="en-US" dirty="0" smtClean="0"/>
              <a:t/>
            </a:r>
            <a:br>
              <a:rPr lang="en-US" dirty="0" smtClean="0"/>
            </a:br>
            <a:r>
              <a:rPr lang="en-US" dirty="0" smtClean="0"/>
              <a:t>It is a fact: opinions can be wrong</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021567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CCS Junior </a:t>
            </a:r>
            <a:r>
              <a:rPr lang="en-US" dirty="0" err="1" smtClean="0"/>
              <a:t>tHESIS</a:t>
            </a:r>
            <a:endParaRPr lang="en-US" dirty="0"/>
          </a:p>
        </p:txBody>
      </p:sp>
      <p:sp>
        <p:nvSpPr>
          <p:cNvPr id="3" name="Subtitle 2"/>
          <p:cNvSpPr>
            <a:spLocks noGrp="1"/>
          </p:cNvSpPr>
          <p:nvPr>
            <p:ph type="subTitle" idx="1"/>
          </p:nvPr>
        </p:nvSpPr>
        <p:spPr/>
        <p:txBody>
          <a:bodyPr>
            <a:normAutofit/>
          </a:bodyPr>
          <a:lstStyle/>
          <a:p>
            <a:r>
              <a:rPr lang="en-US" sz="3200" dirty="0" smtClean="0"/>
              <a:t>The Use of Sources: Where do you get an answer for your question?</a:t>
            </a:r>
            <a:endParaRPr lang="en-US" sz="3200" dirty="0"/>
          </a:p>
        </p:txBody>
      </p:sp>
    </p:spTree>
    <p:extLst>
      <p:ext uri="{BB962C8B-B14F-4D97-AF65-F5344CB8AC3E}">
        <p14:creationId xmlns:p14="http://schemas.microsoft.com/office/powerpoint/2010/main" val="264585052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 . . Why do research?</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1081815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304800" y="1143000"/>
            <a:ext cx="7680960" cy="4724400"/>
          </a:xfrm>
          <a:prstGeom prst="rect">
            <a:avLst/>
          </a:prstGeom>
        </p:spPr>
        <p:txBody>
          <a:bodyPr>
            <a:noAutofit/>
          </a:bodyPr>
          <a:lstStyle/>
          <a:p>
            <a:r>
              <a:rPr lang="en-US" sz="2000" dirty="0" smtClean="0"/>
              <a:t>Language exists to transfer meaning from one person to another</a:t>
            </a:r>
          </a:p>
          <a:p>
            <a:r>
              <a:rPr lang="en-US" sz="2000" dirty="0" smtClean="0"/>
              <a:t>The purpose of transferring meaning is to support relationship – it is to PEOPLE that we speak</a:t>
            </a:r>
          </a:p>
          <a:p>
            <a:r>
              <a:rPr lang="en-US" sz="2000" dirty="0" smtClean="0"/>
              <a:t>In doing research, we must have answers to a few questions:</a:t>
            </a:r>
          </a:p>
          <a:p>
            <a:r>
              <a:rPr lang="en-US" sz="2000" dirty="0"/>
              <a:t>	</a:t>
            </a:r>
            <a:r>
              <a:rPr lang="en-US" sz="2000" dirty="0" smtClean="0"/>
              <a:t>Why do research?</a:t>
            </a:r>
          </a:p>
          <a:p>
            <a:r>
              <a:rPr lang="en-US" sz="2000" dirty="0"/>
              <a:t>	</a:t>
            </a:r>
            <a:r>
              <a:rPr lang="en-US" sz="2000" dirty="0" smtClean="0"/>
              <a:t>Why write it up?</a:t>
            </a:r>
          </a:p>
          <a:p>
            <a:r>
              <a:rPr lang="en-US" sz="2000" dirty="0"/>
              <a:t>	</a:t>
            </a:r>
            <a:r>
              <a:rPr lang="en-US" sz="2000" dirty="0" smtClean="0"/>
              <a:t>Who are you researching for? You or another?</a:t>
            </a:r>
          </a:p>
          <a:p>
            <a:r>
              <a:rPr lang="en-US" sz="2000" dirty="0"/>
              <a:t>	</a:t>
            </a:r>
            <a:r>
              <a:rPr lang="en-US" sz="2000" dirty="0" smtClean="0"/>
              <a:t>What do you want to research? (Topic)</a:t>
            </a:r>
          </a:p>
          <a:p>
            <a:r>
              <a:rPr lang="en-US" sz="2000" dirty="0"/>
              <a:t>	</a:t>
            </a:r>
            <a:r>
              <a:rPr lang="en-US" sz="2000" dirty="0" smtClean="0"/>
              <a:t>What do you want to know about your topic? (Research</a:t>
            </a:r>
          </a:p>
          <a:p>
            <a:r>
              <a:rPr lang="en-US" sz="2000" dirty="0"/>
              <a:t>	</a:t>
            </a:r>
            <a:r>
              <a:rPr lang="en-US" sz="2000" dirty="0" smtClean="0"/>
              <a:t>						Question)</a:t>
            </a:r>
          </a:p>
          <a:p>
            <a:r>
              <a:rPr lang="en-US" sz="2000" dirty="0"/>
              <a:t>	</a:t>
            </a:r>
            <a:r>
              <a:rPr lang="en-US" sz="2000" dirty="0" smtClean="0"/>
              <a:t>What do want to say about your topic? (Thesis)</a:t>
            </a:r>
          </a:p>
          <a:p>
            <a:r>
              <a:rPr lang="en-US" sz="2000" dirty="0"/>
              <a:t>	</a:t>
            </a:r>
            <a:r>
              <a:rPr lang="en-US" sz="2000" dirty="0" smtClean="0"/>
              <a:t>What should be considered about your audience in your</a:t>
            </a:r>
          </a:p>
          <a:p>
            <a:r>
              <a:rPr lang="en-US" sz="2000" dirty="0"/>
              <a:t>	</a:t>
            </a:r>
            <a:r>
              <a:rPr lang="en-US" sz="2000" dirty="0" smtClean="0"/>
              <a:t>	communication? (Relationship)</a:t>
            </a:r>
            <a:endParaRPr lang="en-US" sz="2000" dirty="0"/>
          </a:p>
        </p:txBody>
      </p:sp>
      <p:sp>
        <p:nvSpPr>
          <p:cNvPr id="3" name="Title 2"/>
          <p:cNvSpPr>
            <a:spLocks noGrp="1"/>
          </p:cNvSpPr>
          <p:nvPr>
            <p:ph type="title"/>
          </p:nvPr>
        </p:nvSpPr>
        <p:spPr>
          <a:xfrm>
            <a:off x="304800" y="0"/>
            <a:ext cx="7680960" cy="1066800"/>
          </a:xfrm>
        </p:spPr>
        <p:txBody>
          <a:bodyPr/>
          <a:lstStyle/>
          <a:p>
            <a:r>
              <a:rPr lang="en-US" dirty="0" smtClean="0"/>
              <a:t>Some components</a:t>
            </a:r>
            <a:endParaRPr lang="en-US" dirty="0"/>
          </a:p>
        </p:txBody>
      </p:sp>
    </p:spTree>
    <p:extLst>
      <p:ext uri="{BB962C8B-B14F-4D97-AF65-F5344CB8AC3E}">
        <p14:creationId xmlns:p14="http://schemas.microsoft.com/office/powerpoint/2010/main" val="354553366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352426" y="1463040"/>
            <a:ext cx="7680960" cy="5090160"/>
          </a:xfrm>
          <a:prstGeom prst="rect">
            <a:avLst/>
          </a:prstGeom>
        </p:spPr>
        <p:txBody>
          <a:bodyPr>
            <a:normAutofit fontScale="77500" lnSpcReduction="20000"/>
          </a:bodyPr>
          <a:lstStyle/>
          <a:p>
            <a:r>
              <a:rPr lang="en-US" b="1" i="1" dirty="0" smtClean="0"/>
              <a:t>Research is gathering the information you need to answer a question to help you solve a problem</a:t>
            </a:r>
            <a:r>
              <a:rPr lang="en-US" dirty="0" smtClean="0"/>
              <a:t>. (Booth, Wayne. </a:t>
            </a:r>
            <a:r>
              <a:rPr lang="en-US" i="1" dirty="0" smtClean="0"/>
              <a:t>The Craft of Research</a:t>
            </a:r>
            <a:r>
              <a:rPr lang="en-US" dirty="0" smtClean="0"/>
              <a:t>. 1995)</a:t>
            </a:r>
          </a:p>
          <a:p>
            <a:r>
              <a:rPr lang="en-US" dirty="0" smtClean="0"/>
              <a:t>What might you research?</a:t>
            </a:r>
          </a:p>
          <a:p>
            <a:r>
              <a:rPr lang="en-US" dirty="0" smtClean="0"/>
              <a:t>Some possible opportunities for research:</a:t>
            </a:r>
          </a:p>
          <a:p>
            <a:r>
              <a:rPr lang="en-US" dirty="0"/>
              <a:t>	</a:t>
            </a:r>
            <a:r>
              <a:rPr lang="en-US" dirty="0" smtClean="0"/>
              <a:t>What time and where a movie plays</a:t>
            </a:r>
          </a:p>
          <a:p>
            <a:r>
              <a:rPr lang="en-US" dirty="0"/>
              <a:t>	</a:t>
            </a:r>
            <a:r>
              <a:rPr lang="en-US" dirty="0" smtClean="0"/>
              <a:t>Where a lost wallet is</a:t>
            </a:r>
          </a:p>
          <a:p>
            <a:r>
              <a:rPr lang="en-US" dirty="0"/>
              <a:t>	</a:t>
            </a:r>
            <a:r>
              <a:rPr lang="en-US" dirty="0" smtClean="0"/>
              <a:t>How to observe a meteor shower</a:t>
            </a:r>
          </a:p>
          <a:p>
            <a:r>
              <a:rPr lang="en-US" dirty="0"/>
              <a:t>	</a:t>
            </a:r>
            <a:r>
              <a:rPr lang="en-US" dirty="0" smtClean="0"/>
              <a:t>What kind of car to buy</a:t>
            </a:r>
          </a:p>
          <a:p>
            <a:r>
              <a:rPr lang="en-US" dirty="0"/>
              <a:t>	</a:t>
            </a:r>
            <a:r>
              <a:rPr lang="en-US" dirty="0" smtClean="0"/>
              <a:t>How to learn to play “Stairway to Heaven” on the guitar</a:t>
            </a:r>
          </a:p>
          <a:p>
            <a:r>
              <a:rPr lang="en-US" dirty="0"/>
              <a:t>	</a:t>
            </a:r>
            <a:r>
              <a:rPr lang="en-US" dirty="0" smtClean="0"/>
              <a:t>What Melville’s </a:t>
            </a:r>
            <a:r>
              <a:rPr lang="en-US" i="1" dirty="0" smtClean="0"/>
              <a:t>Moby Dick</a:t>
            </a:r>
            <a:r>
              <a:rPr lang="en-US" dirty="0" smtClean="0"/>
              <a:t> is </a:t>
            </a:r>
            <a:r>
              <a:rPr lang="en-US" b="1" i="1" dirty="0" smtClean="0"/>
              <a:t>really</a:t>
            </a:r>
            <a:r>
              <a:rPr lang="en-US" dirty="0" smtClean="0"/>
              <a:t> about</a:t>
            </a:r>
          </a:p>
          <a:p>
            <a:r>
              <a:rPr lang="en-US" dirty="0"/>
              <a:t>	</a:t>
            </a:r>
            <a:r>
              <a:rPr lang="en-US" dirty="0" smtClean="0"/>
              <a:t>Whether or not the </a:t>
            </a:r>
            <a:r>
              <a:rPr lang="en-US" i="1" dirty="0" err="1" smtClean="0"/>
              <a:t>pericope</a:t>
            </a:r>
            <a:r>
              <a:rPr lang="en-US" i="1" dirty="0" smtClean="0"/>
              <a:t> de </a:t>
            </a:r>
            <a:r>
              <a:rPr lang="en-US" i="1" dirty="0" err="1" smtClean="0"/>
              <a:t>adultera</a:t>
            </a:r>
            <a:r>
              <a:rPr lang="en-US" dirty="0" smtClean="0"/>
              <a:t> should be in the Bible</a:t>
            </a:r>
          </a:p>
          <a:p>
            <a:r>
              <a:rPr lang="en-US" dirty="0"/>
              <a:t>	</a:t>
            </a:r>
            <a:r>
              <a:rPr lang="en-US" dirty="0" smtClean="0"/>
              <a:t>Preparing a sermon on 1 Peter 4:7-11</a:t>
            </a:r>
          </a:p>
          <a:p>
            <a:endParaRPr lang="en-US" dirty="0"/>
          </a:p>
        </p:txBody>
      </p:sp>
      <p:sp>
        <p:nvSpPr>
          <p:cNvPr id="3" name="Title 2"/>
          <p:cNvSpPr>
            <a:spLocks noGrp="1"/>
          </p:cNvSpPr>
          <p:nvPr>
            <p:ph type="title"/>
          </p:nvPr>
        </p:nvSpPr>
        <p:spPr/>
        <p:txBody>
          <a:bodyPr/>
          <a:lstStyle/>
          <a:p>
            <a:r>
              <a:rPr lang="en-US" dirty="0" smtClean="0"/>
              <a:t>Why do research?</a:t>
            </a:r>
            <a:endParaRPr lang="en-US" dirty="0"/>
          </a:p>
        </p:txBody>
      </p:sp>
    </p:spTree>
    <p:extLst>
      <p:ext uri="{BB962C8B-B14F-4D97-AF65-F5344CB8AC3E}">
        <p14:creationId xmlns:p14="http://schemas.microsoft.com/office/powerpoint/2010/main" val="384736239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WHO ARE YOU RESEARCHING FOR?</a:t>
            </a:r>
            <a:endParaRPr lang="en-US" dirty="0"/>
          </a:p>
        </p:txBody>
      </p:sp>
      <p:sp>
        <p:nvSpPr>
          <p:cNvPr id="3" name="Title 2"/>
          <p:cNvSpPr>
            <a:spLocks noGrp="1"/>
          </p:cNvSpPr>
          <p:nvPr>
            <p:ph type="title"/>
          </p:nvPr>
        </p:nvSpPr>
        <p:spPr/>
        <p:txBody>
          <a:bodyPr/>
          <a:lstStyle/>
          <a:p>
            <a:r>
              <a:rPr lang="en-US" dirty="0" smtClean="0"/>
              <a:t>It’s always about relationships . . . </a:t>
            </a:r>
            <a:endParaRPr lang="en-US" dirty="0"/>
          </a:p>
        </p:txBody>
      </p:sp>
    </p:spTree>
    <p:extLst>
      <p:ext uri="{BB962C8B-B14F-4D97-AF65-F5344CB8AC3E}">
        <p14:creationId xmlns:p14="http://schemas.microsoft.com/office/powerpoint/2010/main" val="354464447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352426" y="1463040"/>
            <a:ext cx="7680960" cy="4724400"/>
          </a:xfrm>
          <a:prstGeom prst="rect">
            <a:avLst/>
          </a:prstGeom>
        </p:spPr>
        <p:txBody>
          <a:bodyPr>
            <a:normAutofit fontScale="77500" lnSpcReduction="20000"/>
          </a:bodyPr>
          <a:lstStyle/>
          <a:p>
            <a:r>
              <a:rPr lang="en-US" dirty="0" smtClean="0"/>
              <a:t>If the goal of language is to transfer meaning from one person to another, then the proof that the work has been effectual is whether or not they have received the meaning.</a:t>
            </a:r>
          </a:p>
          <a:p>
            <a:r>
              <a:rPr lang="en-US" dirty="0" smtClean="0"/>
              <a:t>What could get in the way of that?</a:t>
            </a:r>
          </a:p>
          <a:p>
            <a:r>
              <a:rPr lang="en-US" dirty="0" smtClean="0"/>
              <a:t>Some things that could get in the way:</a:t>
            </a:r>
          </a:p>
          <a:p>
            <a:r>
              <a:rPr lang="en-US" dirty="0"/>
              <a:t>	</a:t>
            </a:r>
            <a:r>
              <a:rPr lang="en-US" dirty="0" smtClean="0"/>
              <a:t>Language</a:t>
            </a:r>
          </a:p>
          <a:p>
            <a:r>
              <a:rPr lang="en-US" dirty="0"/>
              <a:t>	</a:t>
            </a:r>
            <a:r>
              <a:rPr lang="en-US" dirty="0" smtClean="0"/>
              <a:t>Knowledge base</a:t>
            </a:r>
          </a:p>
          <a:p>
            <a:r>
              <a:rPr lang="en-US" dirty="0"/>
              <a:t>	</a:t>
            </a:r>
            <a:r>
              <a:rPr lang="en-US" dirty="0" smtClean="0"/>
              <a:t>Age group</a:t>
            </a:r>
          </a:p>
          <a:p>
            <a:r>
              <a:rPr lang="en-US" dirty="0"/>
              <a:t>	</a:t>
            </a:r>
            <a:r>
              <a:rPr lang="en-US" dirty="0" smtClean="0"/>
              <a:t>Biases</a:t>
            </a:r>
          </a:p>
          <a:p>
            <a:r>
              <a:rPr lang="en-US" dirty="0"/>
              <a:t>	</a:t>
            </a:r>
            <a:r>
              <a:rPr lang="en-US" dirty="0" smtClean="0"/>
              <a:t>Interest</a:t>
            </a:r>
          </a:p>
          <a:p>
            <a:r>
              <a:rPr lang="en-US" dirty="0"/>
              <a:t>	</a:t>
            </a:r>
            <a:r>
              <a:rPr lang="en-US" dirty="0" smtClean="0"/>
              <a:t>Writing/Speaking style</a:t>
            </a:r>
          </a:p>
          <a:p>
            <a:r>
              <a:rPr lang="en-US" dirty="0"/>
              <a:t>	</a:t>
            </a:r>
            <a:r>
              <a:rPr lang="en-US" dirty="0" smtClean="0"/>
              <a:t>Skills of communicator</a:t>
            </a:r>
            <a:endParaRPr lang="en-US" dirty="0"/>
          </a:p>
        </p:txBody>
      </p:sp>
      <p:sp>
        <p:nvSpPr>
          <p:cNvPr id="3" name="Title 2"/>
          <p:cNvSpPr>
            <a:spLocks noGrp="1"/>
          </p:cNvSpPr>
          <p:nvPr>
            <p:ph type="title"/>
          </p:nvPr>
        </p:nvSpPr>
        <p:spPr/>
        <p:txBody>
          <a:bodyPr/>
          <a:lstStyle/>
          <a:p>
            <a:r>
              <a:rPr lang="en-US" dirty="0" smtClean="0"/>
              <a:t>Consider your audience</a:t>
            </a:r>
            <a:endParaRPr lang="en-US" dirty="0"/>
          </a:p>
        </p:txBody>
      </p:sp>
    </p:spTree>
    <p:extLst>
      <p:ext uri="{BB962C8B-B14F-4D97-AF65-F5344CB8AC3E}">
        <p14:creationId xmlns:p14="http://schemas.microsoft.com/office/powerpoint/2010/main" val="11502775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4294967295"/>
          </p:nvPr>
        </p:nvSpPr>
        <p:spPr>
          <a:xfrm>
            <a:off x="352426" y="1463040"/>
            <a:ext cx="7680960" cy="4724400"/>
          </a:xfrm>
          <a:prstGeom prst="rect">
            <a:avLst/>
          </a:prstGeom>
        </p:spPr>
        <p:txBody>
          <a:bodyPr>
            <a:noAutofit/>
          </a:bodyPr>
          <a:lstStyle/>
          <a:p>
            <a:r>
              <a:rPr lang="en-US" sz="2800" dirty="0" smtClean="0"/>
              <a:t>Once you have a Topic</a:t>
            </a:r>
          </a:p>
          <a:p>
            <a:r>
              <a:rPr lang="en-US" sz="2800" dirty="0" smtClean="0"/>
              <a:t>Once you have a Question</a:t>
            </a:r>
          </a:p>
          <a:p>
            <a:r>
              <a:rPr lang="en-US" sz="2800" dirty="0" smtClean="0"/>
              <a:t>Now, you need a resource</a:t>
            </a:r>
          </a:p>
          <a:p>
            <a:r>
              <a:rPr lang="en-US" sz="2800" dirty="0" smtClean="0"/>
              <a:t>Then you research until . . . </a:t>
            </a:r>
          </a:p>
          <a:p>
            <a:r>
              <a:rPr lang="en-US" sz="2800" dirty="0" smtClean="0"/>
              <a:t>You know the answer to your question</a:t>
            </a:r>
          </a:p>
          <a:p>
            <a:r>
              <a:rPr lang="en-US" sz="2800" dirty="0" smtClean="0"/>
              <a:t>And have something to say – this is your thesis</a:t>
            </a:r>
          </a:p>
          <a:p>
            <a:r>
              <a:rPr lang="en-US" sz="2800" dirty="0"/>
              <a:t>	</a:t>
            </a:r>
            <a:r>
              <a:rPr lang="en-US" sz="2800" dirty="0" smtClean="0"/>
              <a:t>The Thesis will be the </a:t>
            </a:r>
            <a:r>
              <a:rPr lang="en-US" sz="2800" b="1" i="1" dirty="0" smtClean="0"/>
              <a:t>Central point in every communication; its</a:t>
            </a:r>
            <a:r>
              <a:rPr lang="en-US" sz="2800" b="1" i="1" dirty="0"/>
              <a:t> </a:t>
            </a:r>
            <a:r>
              <a:rPr lang="en-US" sz="2800" b="1" i="1" dirty="0" smtClean="0"/>
              <a:t>major claim; its main point.</a:t>
            </a:r>
            <a:endParaRPr lang="en-US" sz="2800" dirty="0"/>
          </a:p>
        </p:txBody>
      </p:sp>
      <p:sp>
        <p:nvSpPr>
          <p:cNvPr id="7" name="Title 6"/>
          <p:cNvSpPr>
            <a:spLocks noGrp="1"/>
          </p:cNvSpPr>
          <p:nvPr>
            <p:ph type="title"/>
          </p:nvPr>
        </p:nvSpPr>
        <p:spPr/>
        <p:txBody>
          <a:bodyPr/>
          <a:lstStyle/>
          <a:p>
            <a:r>
              <a:rPr lang="en-US" dirty="0" smtClean="0"/>
              <a:t>Now . . . </a:t>
            </a:r>
            <a:r>
              <a:rPr lang="en-US" dirty="0"/>
              <a:t>f</a:t>
            </a:r>
            <a:r>
              <a:rPr lang="en-US" dirty="0" smtClean="0"/>
              <a:t>etch!</a:t>
            </a:r>
            <a:endParaRPr lang="en-US" dirty="0"/>
          </a:p>
        </p:txBody>
      </p:sp>
    </p:spTree>
    <p:extLst>
      <p:ext uri="{BB962C8B-B14F-4D97-AF65-F5344CB8AC3E}">
        <p14:creationId xmlns:p14="http://schemas.microsoft.com/office/powerpoint/2010/main" val="349751737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Says who?</a:t>
            </a:r>
            <a:endParaRPr lang="en-US" dirty="0"/>
          </a:p>
        </p:txBody>
      </p:sp>
      <p:sp>
        <p:nvSpPr>
          <p:cNvPr id="3" name="Text Placeholder 2"/>
          <p:cNvSpPr>
            <a:spLocks noGrp="1"/>
          </p:cNvSpPr>
          <p:nvPr>
            <p:ph type="body" idx="1"/>
          </p:nvPr>
        </p:nvSpPr>
        <p:spPr/>
        <p:txBody>
          <a:bodyPr>
            <a:normAutofit/>
          </a:bodyPr>
          <a:lstStyle/>
          <a:p>
            <a:r>
              <a:rPr lang="en-US" sz="3200" dirty="0" smtClean="0"/>
              <a:t>The art and use of good sources</a:t>
            </a:r>
            <a:endParaRPr lang="en-US" sz="3200" dirty="0"/>
          </a:p>
        </p:txBody>
      </p:sp>
    </p:spTree>
    <p:extLst>
      <p:ext uri="{BB962C8B-B14F-4D97-AF65-F5344CB8AC3E}">
        <p14:creationId xmlns:p14="http://schemas.microsoft.com/office/powerpoint/2010/main" val="165492885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think before listening?</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32020459"/>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4416</TotalTime>
  <Words>383</Words>
  <Application>Microsoft Office PowerPoint</Application>
  <PresentationFormat>On-screen Show (4:3)</PresentationFormat>
  <Paragraphs>88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Technic</vt:lpstr>
      <vt:lpstr>CCS Junior tHESIS</vt:lpstr>
      <vt:lpstr>Review . . . Why do research?</vt:lpstr>
      <vt:lpstr>Some components</vt:lpstr>
      <vt:lpstr>Why do research?</vt:lpstr>
      <vt:lpstr>It’s always about relationships . . . </vt:lpstr>
      <vt:lpstr>Consider your audience</vt:lpstr>
      <vt:lpstr>Now . . . fetch!</vt:lpstr>
      <vt:lpstr>Says who?</vt:lpstr>
      <vt:lpstr>Why do we think before listening?</vt:lpstr>
      <vt:lpstr>Sources</vt:lpstr>
      <vt:lpstr>Things to consider</vt:lpstr>
      <vt:lpstr>Things to consider</vt:lpstr>
      <vt:lpstr>Be discerning . . . </vt:lpstr>
      <vt:lpstr>Based on what? . .   Says who? . .   It is a fact: opinions can be wrong</vt:lpstr>
      <vt:lpstr>CCS Junior tHESIS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CCS Junior tHESIS</dc:title>
  <dc:creator>Robert Stansberry</dc:creator>
  <cp:lastModifiedBy>Reviewer</cp:lastModifiedBy>
  <cp:revision>4</cp:revision>
  <dcterms:created xsi:type="dcterms:W3CDTF">2013-04-08T11:46:06Z</dcterms:created>
  <dcterms:modified xsi:type="dcterms:W3CDTF">2016-01-07T14:48:07Z</dcterms:modified>
</cp:coreProperties>
</file>