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8" r:id="rId15"/>
    <p:sldId id="271" r:id="rId16"/>
    <p:sldId id="272" r:id="rId17"/>
    <p:sldId id="269" r:id="rId18"/>
    <p:sldId id="279" r:id="rId19"/>
    <p:sldId id="273" r:id="rId20"/>
    <p:sldId id="280" r:id="rId21"/>
    <p:sldId id="274" r:id="rId22"/>
    <p:sldId id="281" r:id="rId23"/>
    <p:sldId id="277" r:id="rId24"/>
    <p:sldId id="275" r:id="rId25"/>
    <p:sldId id="27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90" y="-2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2DF9011-A020-4F7A-B1D1-31A1BFC0609F}" type="datetimeFigureOut">
              <a:rPr lang="en-US" smtClean="0"/>
              <a:t>8/13/2012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24AE58E-031D-4639-A617-7A2DD77356E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DF9011-A020-4F7A-B1D1-31A1BFC0609F}" type="datetimeFigureOut">
              <a:rPr lang="en-US" smtClean="0"/>
              <a:t>8/13/2012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AE58E-031D-4639-A617-7A2DD77356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DF9011-A020-4F7A-B1D1-31A1BFC0609F}" type="datetimeFigureOut">
              <a:rPr lang="en-US" smtClean="0"/>
              <a:t>8/13/2012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AE58E-031D-4639-A617-7A2DD77356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2DF9011-A020-4F7A-B1D1-31A1BFC0609F}" type="datetimeFigureOut">
              <a:rPr lang="en-US" smtClean="0"/>
              <a:t>8/13/2012</a:t>
            </a:fld>
            <a:endParaRPr lang="en-US"/>
          </a:p>
        </p:txBody>
      </p:sp>
      <p:sp>
        <p:nvSpPr>
          <p:cNvPr id="9" name="Slide Number Placeholder 8"/>
          <p:cNvSpPr>
            <a:spLocks noGrp="1"/>
          </p:cNvSpPr>
          <p:nvPr>
            <p:ph type="sldNum" sz="quarter" idx="15"/>
          </p:nvPr>
        </p:nvSpPr>
        <p:spPr/>
        <p:txBody>
          <a:bodyPr rtlCol="0"/>
          <a:lstStyle/>
          <a:p>
            <a:fld id="{424AE58E-031D-4639-A617-7A2DD77356E4}"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2DF9011-A020-4F7A-B1D1-31A1BFC0609F}" type="datetimeFigureOut">
              <a:rPr lang="en-US" smtClean="0"/>
              <a:t>8/13/2012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24AE58E-031D-4639-A617-7A2DD77356E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2DF9011-A020-4F7A-B1D1-31A1BFC0609F}" type="datetimeFigureOut">
              <a:rPr lang="en-US" smtClean="0"/>
              <a:t>8/13/2012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AE58E-031D-4639-A617-7A2DD77356E4}"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2DF9011-A020-4F7A-B1D1-31A1BFC0609F}" type="datetimeFigureOut">
              <a:rPr lang="en-US" smtClean="0"/>
              <a:t>8/13/2012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AE58E-031D-4639-A617-7A2DD77356E4}"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2DF9011-A020-4F7A-B1D1-31A1BFC0609F}" type="datetimeFigureOut">
              <a:rPr lang="en-US" smtClean="0"/>
              <a:t>8/13/2012</a:t>
            </a:fld>
            <a:endParaRPr lang="en-US"/>
          </a:p>
        </p:txBody>
      </p:sp>
      <p:sp>
        <p:nvSpPr>
          <p:cNvPr id="7" name="Slide Number Placeholder 6"/>
          <p:cNvSpPr>
            <a:spLocks noGrp="1"/>
          </p:cNvSpPr>
          <p:nvPr>
            <p:ph type="sldNum" sz="quarter" idx="11"/>
          </p:nvPr>
        </p:nvSpPr>
        <p:spPr/>
        <p:txBody>
          <a:bodyPr rtlCol="0"/>
          <a:lstStyle/>
          <a:p>
            <a:fld id="{424AE58E-031D-4639-A617-7A2DD77356E4}"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F9011-A020-4F7A-B1D1-31A1BFC0609F}" type="datetimeFigureOut">
              <a:rPr lang="en-US" smtClean="0"/>
              <a:t>8/13/2012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AE58E-031D-4639-A617-7A2DD77356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2DF9011-A020-4F7A-B1D1-31A1BFC0609F}" type="datetimeFigureOut">
              <a:rPr lang="en-US" smtClean="0"/>
              <a:t>8/13/2012</a:t>
            </a:fld>
            <a:endParaRPr lang="en-US"/>
          </a:p>
        </p:txBody>
      </p:sp>
      <p:sp>
        <p:nvSpPr>
          <p:cNvPr id="22" name="Slide Number Placeholder 21"/>
          <p:cNvSpPr>
            <a:spLocks noGrp="1"/>
          </p:cNvSpPr>
          <p:nvPr>
            <p:ph type="sldNum" sz="quarter" idx="15"/>
          </p:nvPr>
        </p:nvSpPr>
        <p:spPr/>
        <p:txBody>
          <a:bodyPr rtlCol="0"/>
          <a:lstStyle/>
          <a:p>
            <a:fld id="{424AE58E-031D-4639-A617-7A2DD77356E4}"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2DF9011-A020-4F7A-B1D1-31A1BFC0609F}" type="datetimeFigureOut">
              <a:rPr lang="en-US" smtClean="0"/>
              <a:t>8/13/2012</a:t>
            </a:fld>
            <a:endParaRPr lang="en-US"/>
          </a:p>
        </p:txBody>
      </p:sp>
      <p:sp>
        <p:nvSpPr>
          <p:cNvPr id="18" name="Slide Number Placeholder 17"/>
          <p:cNvSpPr>
            <a:spLocks noGrp="1"/>
          </p:cNvSpPr>
          <p:nvPr>
            <p:ph type="sldNum" sz="quarter" idx="11"/>
          </p:nvPr>
        </p:nvSpPr>
        <p:spPr/>
        <p:txBody>
          <a:bodyPr rtlCol="0"/>
          <a:lstStyle/>
          <a:p>
            <a:fld id="{424AE58E-031D-4639-A617-7A2DD77356E4}"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2DF9011-A020-4F7A-B1D1-31A1BFC0609F}" type="datetimeFigureOut">
              <a:rPr lang="en-US" smtClean="0"/>
              <a:t>8/13/2012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24AE58E-031D-4639-A617-7A2DD77356E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en.wikipedia.org/wiki/Conservative" TargetMode="External"/><Relationship Id="rId13" Type="http://schemas.openxmlformats.org/officeDocument/2006/relationships/hyperlink" Target="http://en.wikipedia.org/wiki/Neocharismatic" TargetMode="External"/><Relationship Id="rId3" Type="http://schemas.openxmlformats.org/officeDocument/2006/relationships/hyperlink" Target="http://en.wikipedia.org/wiki/Catholic_Church" TargetMode="External"/><Relationship Id="rId7" Type="http://schemas.openxmlformats.org/officeDocument/2006/relationships/hyperlink" Target="http://en.wikipedia.org/wiki/Post-liberal_theology" TargetMode="External"/><Relationship Id="rId12" Type="http://schemas.openxmlformats.org/officeDocument/2006/relationships/hyperlink" Target="http://en.wikipedia.org/wiki/Charismatic_(Christians)" TargetMode="External"/><Relationship Id="rId2" Type="http://schemas.openxmlformats.org/officeDocument/2006/relationships/hyperlink" Target="http://en.wikipedia.org/wiki/Protestantism" TargetMode="External"/><Relationship Id="rId1" Type="http://schemas.openxmlformats.org/officeDocument/2006/relationships/slideLayout" Target="../slideLayouts/slideLayout2.xml"/><Relationship Id="rId6" Type="http://schemas.openxmlformats.org/officeDocument/2006/relationships/hyperlink" Target="http://en.wikipedia.org/wiki/Liberal_Christianity" TargetMode="External"/><Relationship Id="rId11" Type="http://schemas.openxmlformats.org/officeDocument/2006/relationships/hyperlink" Target="http://en.wikipedia.org/wiki/Reformed" TargetMode="External"/><Relationship Id="rId5" Type="http://schemas.openxmlformats.org/officeDocument/2006/relationships/hyperlink" Target="http://en.wikipedia.org/wiki/Post-evangelical" TargetMode="External"/><Relationship Id="rId10" Type="http://schemas.openxmlformats.org/officeDocument/2006/relationships/hyperlink" Target="http://en.wikipedia.org/wiki/Adventist" TargetMode="External"/><Relationship Id="rId4" Type="http://schemas.openxmlformats.org/officeDocument/2006/relationships/hyperlink" Target="http://en.wikipedia.org/wiki/Evangelicalism" TargetMode="External"/><Relationship Id="rId9" Type="http://schemas.openxmlformats.org/officeDocument/2006/relationships/hyperlink" Target="http://en.wikipedia.org/wiki/Anabaptist"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CCS Apologetics</a:t>
            </a:r>
            <a:endParaRPr lang="en-US" dirty="0"/>
          </a:p>
        </p:txBody>
      </p:sp>
      <p:sp>
        <p:nvSpPr>
          <p:cNvPr id="3" name="Subtitle 2"/>
          <p:cNvSpPr>
            <a:spLocks noGrp="1"/>
          </p:cNvSpPr>
          <p:nvPr>
            <p:ph type="subTitle" idx="1"/>
          </p:nvPr>
        </p:nvSpPr>
        <p:spPr/>
        <p:txBody>
          <a:bodyPr/>
          <a:lstStyle/>
          <a:p>
            <a:r>
              <a:rPr lang="en-US" dirty="0" smtClean="0"/>
              <a:t>Creeds as Apologetics</a:t>
            </a:r>
            <a:endParaRPr lang="en-US" dirty="0"/>
          </a:p>
        </p:txBody>
      </p:sp>
    </p:spTree>
    <p:extLst>
      <p:ext uri="{BB962C8B-B14F-4D97-AF65-F5344CB8AC3E}">
        <p14:creationId xmlns:p14="http://schemas.microsoft.com/office/powerpoint/2010/main" val="237629025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Athanasian</a:t>
            </a:r>
            <a:r>
              <a:rPr lang="en-US" dirty="0" smtClean="0"/>
              <a:t> creed cont.</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Furthermore, it is necessary to everlasting salvation that he also believe rightly the Incarnation of our Lord Jesus Christ. For the right faith is, that we believe and confess, that our Lord Jesus Christ, the Son of God, is God and man; God, of the substance of the Father, begotten before the worlds; and man of the substance of his mother, born in the world; perfect God and perfect man, of a rational soul and human flesh subsisting. Equal to the Father, as touching His godhead; and inferior to the Father, as touching His manhood; who, although He is God and man, yet he is not two, but one Christ; one, not by conversion of the godhead into flesh but by taking of the manhood into God; one altogether; not by confusion of substance, but by unity of person. For as the rational soul and flesh is one man, so God and man is one Christ; who suffered for our salvation, descended into hell, rose again the third day from the dead. He ascended into heaven, He sits at the right hand of the Father, God Almighty, from whence He will come to judge the quick and the dead. At His coming all men will rise again with their bodies and shall give account for their own works. And they that have done good shall go into life everlasting; and they that have done evil into everlasting fire.</a:t>
            </a:r>
          </a:p>
          <a:p>
            <a:r>
              <a:rPr lang="en-US" dirty="0"/>
              <a:t>This is the catholic faith, which except a man believe faithfully, he cannot be saved.</a:t>
            </a:r>
          </a:p>
          <a:p>
            <a:endParaRPr lang="en-US" dirty="0"/>
          </a:p>
        </p:txBody>
      </p:sp>
    </p:spTree>
    <p:extLst>
      <p:ext uri="{BB962C8B-B14F-4D97-AF65-F5344CB8AC3E}">
        <p14:creationId xmlns:p14="http://schemas.microsoft.com/office/powerpoint/2010/main" val="109777758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Creeds and Statements of Faith</a:t>
            </a:r>
            <a:endParaRPr lang="en-US" dirty="0"/>
          </a:p>
        </p:txBody>
      </p:sp>
      <p:sp>
        <p:nvSpPr>
          <p:cNvPr id="3" name="Content Placeholder 2"/>
          <p:cNvSpPr>
            <a:spLocks noGrp="1"/>
          </p:cNvSpPr>
          <p:nvPr>
            <p:ph sz="quarter" idx="1"/>
          </p:nvPr>
        </p:nvSpPr>
        <p:spPr/>
        <p:txBody>
          <a:bodyPr/>
          <a:lstStyle/>
          <a:p>
            <a:r>
              <a:rPr lang="en-US" dirty="0" smtClean="0"/>
              <a:t>Baptist:</a:t>
            </a:r>
          </a:p>
          <a:p>
            <a:pPr lvl="1"/>
            <a:r>
              <a:rPr lang="en-US" dirty="0" smtClean="0"/>
              <a:t>The First London Confession 1644</a:t>
            </a:r>
          </a:p>
          <a:p>
            <a:pPr lvl="1"/>
            <a:r>
              <a:rPr lang="en-US" dirty="0" smtClean="0"/>
              <a:t>The New Hampshire Baptist Confession 1833</a:t>
            </a:r>
          </a:p>
          <a:p>
            <a:pPr lvl="1"/>
            <a:r>
              <a:rPr lang="en-US" dirty="0" smtClean="0"/>
              <a:t>The Baptist Faith and Message 2000</a:t>
            </a:r>
          </a:p>
          <a:p>
            <a:r>
              <a:rPr lang="en-US" dirty="0" smtClean="0"/>
              <a:t>Reformed:</a:t>
            </a:r>
          </a:p>
          <a:p>
            <a:pPr lvl="1"/>
            <a:r>
              <a:rPr lang="en-US" dirty="0" smtClean="0"/>
              <a:t>Belgic Confession of Faith 1561</a:t>
            </a:r>
          </a:p>
          <a:p>
            <a:pPr lvl="1"/>
            <a:r>
              <a:rPr lang="en-US" dirty="0" smtClean="0"/>
              <a:t>The Heidelberg Catechism1563</a:t>
            </a:r>
          </a:p>
          <a:p>
            <a:pPr lvl="1"/>
            <a:r>
              <a:rPr lang="en-US" dirty="0" smtClean="0"/>
              <a:t>The </a:t>
            </a:r>
            <a:r>
              <a:rPr lang="en-US" dirty="0"/>
              <a:t>Canons of </a:t>
            </a:r>
            <a:r>
              <a:rPr lang="en-US" dirty="0" err="1"/>
              <a:t>Dordt</a:t>
            </a:r>
            <a:r>
              <a:rPr lang="en-US" dirty="0"/>
              <a:t> </a:t>
            </a:r>
            <a:r>
              <a:rPr lang="en-US" dirty="0" smtClean="0"/>
              <a:t>1619</a:t>
            </a:r>
          </a:p>
          <a:p>
            <a:pPr lvl="1"/>
            <a:r>
              <a:rPr lang="en-US" dirty="0" smtClean="0"/>
              <a:t>The Westminster Confession of Faith 1646</a:t>
            </a:r>
          </a:p>
          <a:p>
            <a:r>
              <a:rPr lang="en-US" dirty="0" smtClean="0"/>
              <a:t>Lutheran:</a:t>
            </a:r>
          </a:p>
          <a:p>
            <a:pPr lvl="1"/>
            <a:r>
              <a:rPr lang="en-US" dirty="0" smtClean="0"/>
              <a:t>95 Theses</a:t>
            </a:r>
          </a:p>
          <a:p>
            <a:pPr lvl="1"/>
            <a:r>
              <a:rPr lang="en-US" dirty="0" smtClean="0"/>
              <a:t>Luther’s Large and Small Catechisms</a:t>
            </a:r>
          </a:p>
          <a:p>
            <a:endParaRPr lang="en-US" dirty="0"/>
          </a:p>
        </p:txBody>
      </p:sp>
    </p:spTree>
    <p:extLst>
      <p:ext uri="{BB962C8B-B14F-4D97-AF65-F5344CB8AC3E}">
        <p14:creationId xmlns:p14="http://schemas.microsoft.com/office/powerpoint/2010/main" val="320335176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Sovereign Christ Church</a:t>
            </a:r>
            <a:endParaRPr lang="en-US" dirty="0"/>
          </a:p>
        </p:txBody>
      </p:sp>
      <p:sp>
        <p:nvSpPr>
          <p:cNvPr id="3" name="Text Placeholder 2"/>
          <p:cNvSpPr>
            <a:spLocks noGrp="1"/>
          </p:cNvSpPr>
          <p:nvPr>
            <p:ph type="body" idx="1"/>
          </p:nvPr>
        </p:nvSpPr>
        <p:spPr/>
        <p:txBody>
          <a:bodyPr/>
          <a:lstStyle/>
          <a:p>
            <a:r>
              <a:rPr lang="en-US" dirty="0" smtClean="0"/>
              <a:t>A Family Catechism</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838200"/>
            <a:ext cx="2192520" cy="2743200"/>
          </a:xfrm>
          <a:prstGeom prst="rect">
            <a:avLst/>
          </a:prstGeom>
        </p:spPr>
      </p:pic>
    </p:spTree>
    <p:extLst>
      <p:ext uri="{BB962C8B-B14F-4D97-AF65-F5344CB8AC3E}">
        <p14:creationId xmlns:p14="http://schemas.microsoft.com/office/powerpoint/2010/main" val="134497762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 Assignment</a:t>
            </a:r>
            <a:endParaRPr lang="en-US" dirty="0"/>
          </a:p>
        </p:txBody>
      </p:sp>
      <p:sp>
        <p:nvSpPr>
          <p:cNvPr id="3" name="Subtitle 2"/>
          <p:cNvSpPr>
            <a:spLocks noGrp="1"/>
          </p:cNvSpPr>
          <p:nvPr>
            <p:ph type="subTitle" idx="1"/>
          </p:nvPr>
        </p:nvSpPr>
        <p:spPr/>
        <p:txBody>
          <a:bodyPr/>
          <a:lstStyle/>
          <a:p>
            <a:r>
              <a:rPr lang="en-US" dirty="0" smtClean="0"/>
              <a:t>Write a Creed in Response to . . . </a:t>
            </a:r>
            <a:endParaRPr lang="en-US" dirty="0"/>
          </a:p>
        </p:txBody>
      </p:sp>
    </p:spTree>
    <p:extLst>
      <p:ext uri="{BB962C8B-B14F-4D97-AF65-F5344CB8AC3E}">
        <p14:creationId xmlns:p14="http://schemas.microsoft.com/office/powerpoint/2010/main" val="386221600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r>
              <a:rPr lang="en-US" sz="9600" dirty="0" smtClean="0"/>
              <a:t>#1</a:t>
            </a:r>
            <a:endParaRPr lang="en-US" sz="96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1914877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2362200"/>
            <a:ext cx="7772400" cy="1362075"/>
          </a:xfrm>
        </p:spPr>
        <p:txBody>
          <a:bodyPr>
            <a:normAutofit fontScale="90000"/>
          </a:bodyPr>
          <a:lstStyle/>
          <a:p>
            <a:r>
              <a:rPr lang="en-US" sz="3600" u="sng" cap="none" dirty="0" smtClean="0"/>
              <a:t>OPEN THEISM </a:t>
            </a:r>
            <a:r>
              <a:rPr lang="en-US" sz="3600" cap="none" dirty="0" smtClean="0"/>
              <a:t>IS A VIEW OF GOD AND REALITY THAT POSITS THAT THE FUTURE AND THE EFFECTING AGENTS OF THE FUTURE ARE STILL OPEN, THAT IS- NOT DETERMINED BY GOD</a:t>
            </a:r>
          </a:p>
        </p:txBody>
      </p:sp>
      <p:sp>
        <p:nvSpPr>
          <p:cNvPr id="14339" name="Text Placeholder 4"/>
          <p:cNvSpPr>
            <a:spLocks noGrp="1"/>
          </p:cNvSpPr>
          <p:nvPr>
            <p:ph type="body" idx="1"/>
          </p:nvPr>
        </p:nvSpPr>
        <p:spPr>
          <a:xfrm>
            <a:off x="1219200" y="3810000"/>
            <a:ext cx="7772400" cy="1500188"/>
          </a:xfrm>
        </p:spPr>
        <p:txBody>
          <a:bodyPr/>
          <a:lstStyle/>
          <a:p>
            <a:pPr algn="r"/>
            <a:r>
              <a:rPr lang="en-US" dirty="0" smtClean="0">
                <a:solidFill>
                  <a:srgbClr val="000000"/>
                </a:solidFill>
              </a:rPr>
              <a:t>a definition</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p:txBody>
          <a:bodyPr/>
          <a:lstStyle/>
          <a:p>
            <a:r>
              <a:rPr lang="en-US" smtClean="0"/>
              <a:t>So . . . Open Theism Posits:</a:t>
            </a:r>
          </a:p>
        </p:txBody>
      </p:sp>
      <p:sp>
        <p:nvSpPr>
          <p:cNvPr id="5" name="Content Placeholder 4"/>
          <p:cNvSpPr>
            <a:spLocks noGrp="1"/>
          </p:cNvSpPr>
          <p:nvPr>
            <p:ph idx="1"/>
          </p:nvPr>
        </p:nvSpPr>
        <p:spPr/>
        <p:txBody>
          <a:bodyPr>
            <a:normAutofit fontScale="92500" lnSpcReduction="10000"/>
          </a:bodyPr>
          <a:lstStyle/>
          <a:p>
            <a:pPr>
              <a:lnSpc>
                <a:spcPct val="90000"/>
              </a:lnSpc>
            </a:pPr>
            <a:r>
              <a:rPr lang="en-US" sz="3000" smtClean="0"/>
              <a:t>God has granted to humanity free will and that in order for the free will to be truly free, the future free will choices of individuals cannot be known ahead of time by God</a:t>
            </a:r>
          </a:p>
          <a:p>
            <a:pPr>
              <a:lnSpc>
                <a:spcPct val="90000"/>
              </a:lnSpc>
            </a:pPr>
            <a:r>
              <a:rPr lang="en-US" sz="3000" smtClean="0"/>
              <a:t>Since God’s omnipotence would necessitate what His omniscience contains to come to be, He must limit His omniscience and/or His omnipotence for humanity to be truly free</a:t>
            </a:r>
          </a:p>
          <a:p>
            <a:pPr>
              <a:lnSpc>
                <a:spcPct val="90000"/>
              </a:lnSpc>
            </a:pPr>
            <a:r>
              <a:rPr lang="en-US" sz="3000" smtClean="0"/>
              <a:t>God voluntarily limits His knowledge of free will choices so that they can remain truly free</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Open theism Posits, cont.</a:t>
            </a:r>
          </a:p>
        </p:txBody>
      </p:sp>
      <p:sp>
        <p:nvSpPr>
          <p:cNvPr id="3" name="Content Placeholder 2"/>
          <p:cNvSpPr>
            <a:spLocks noGrp="1"/>
          </p:cNvSpPr>
          <p:nvPr>
            <p:ph idx="1"/>
          </p:nvPr>
        </p:nvSpPr>
        <p:spPr/>
        <p:txBody>
          <a:bodyPr>
            <a:normAutofit fontScale="92500" lnSpcReduction="20000"/>
          </a:bodyPr>
          <a:lstStyle/>
          <a:p>
            <a:r>
              <a:rPr lang="en-US" sz="3000" smtClean="0"/>
              <a:t>God is not weak or powerless, He has merely self-limited Himself in the realm of human providence to protect the free will of His human agents</a:t>
            </a:r>
          </a:p>
          <a:p>
            <a:r>
              <a:rPr lang="en-US" sz="3000" smtClean="0"/>
              <a:t>God can make mistakes because He does not know all things that will occur in the future</a:t>
            </a:r>
          </a:p>
          <a:p>
            <a:r>
              <a:rPr lang="en-US" sz="3000" smtClean="0"/>
              <a:t>God also takes risks and adapts to the free-will choices of people</a:t>
            </a:r>
          </a:p>
          <a:p>
            <a:r>
              <a:rPr lang="en-US" sz="3000" smtClean="0"/>
              <a:t>So rather than the Unmoved Mover of Aquinas, He is the Most Moved Mover of Pinnock</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r>
              <a:rPr lang="en-US" sz="9600" dirty="0" smtClean="0"/>
              <a:t>#2</a:t>
            </a:r>
            <a:endParaRPr lang="en-US" sz="96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604037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The Historical Jesus</a:t>
            </a:r>
          </a:p>
        </p:txBody>
      </p:sp>
      <p:sp>
        <p:nvSpPr>
          <p:cNvPr id="3" name="Content Placeholder 2"/>
          <p:cNvSpPr>
            <a:spLocks noGrp="1"/>
          </p:cNvSpPr>
          <p:nvPr>
            <p:ph idx="1"/>
          </p:nvPr>
        </p:nvSpPr>
        <p:spPr/>
        <p:txBody>
          <a:bodyPr>
            <a:normAutofit/>
          </a:bodyPr>
          <a:lstStyle/>
          <a:p>
            <a:pPr>
              <a:lnSpc>
                <a:spcPct val="90000"/>
              </a:lnSpc>
            </a:pPr>
            <a:r>
              <a:rPr lang="en-US" smtClean="0"/>
              <a:t>A Modern “Scholarship” movement to make distinct the Jesus of History and the Jesus of Faith</a:t>
            </a:r>
          </a:p>
          <a:p>
            <a:pPr>
              <a:lnSpc>
                <a:spcPct val="90000"/>
              </a:lnSpc>
            </a:pPr>
            <a:r>
              <a:rPr lang="en-US" smtClean="0"/>
              <a:t>Claims that the Jesus worshipped today is a fabrication of historical biases</a:t>
            </a:r>
          </a:p>
          <a:p>
            <a:pPr>
              <a:lnSpc>
                <a:spcPct val="90000"/>
              </a:lnSpc>
            </a:pPr>
            <a:r>
              <a:rPr lang="en-US" smtClean="0"/>
              <a:t>Early “quests” – Albert Schweitzer, Thomas Jefferson</a:t>
            </a:r>
          </a:p>
          <a:p>
            <a:pPr>
              <a:lnSpc>
                <a:spcPct val="90000"/>
              </a:lnSpc>
            </a:pPr>
            <a:r>
              <a:rPr lang="en-US" smtClean="0"/>
              <a:t>Latter “quests” – The Jesus Seminar, N.T. Wright, Ben Witherington</a:t>
            </a:r>
          </a:p>
          <a:p>
            <a:pPr>
              <a:lnSpc>
                <a:spcPct val="90000"/>
              </a:lnSpc>
            </a:pPr>
            <a:endParaRPr lang="en-US" smtClean="0"/>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Creeds: an introduction</a:t>
            </a:r>
            <a:endParaRPr lang="en-US" dirty="0"/>
          </a:p>
        </p:txBody>
      </p:sp>
      <p:sp>
        <p:nvSpPr>
          <p:cNvPr id="3" name="Content Placeholder 2"/>
          <p:cNvSpPr>
            <a:spLocks noGrp="1"/>
          </p:cNvSpPr>
          <p:nvPr>
            <p:ph sz="quarter" idx="1"/>
          </p:nvPr>
        </p:nvSpPr>
        <p:spPr/>
        <p:txBody>
          <a:bodyPr>
            <a:normAutofit lnSpcReduction="10000"/>
          </a:bodyPr>
          <a:lstStyle/>
          <a:p>
            <a:r>
              <a:rPr lang="en-US" b="1" u="sng" dirty="0"/>
              <a:t>creed</a:t>
            </a:r>
            <a:r>
              <a:rPr lang="en-US" b="1" dirty="0"/>
              <a:t>. Derived from the Latin </a:t>
            </a:r>
            <a:r>
              <a:rPr lang="en-US" b="1" i="1" dirty="0"/>
              <a:t>credo (I believe), a creed is a summary statement of Christian faith and belief. The purpose of the earliest creeds was to present a short summary of Christian doctrine, which baptismal candidates affirmed at their baptism. Later, creeds become tools for instruction of new converts, for combating heresy and for use in corporate worship. Three of the most famous creeds established in the first five centuries of church history are the Apostles’ Creed, the Nicene (or </a:t>
            </a:r>
            <a:r>
              <a:rPr lang="en-US" b="1" i="1" dirty="0" err="1"/>
              <a:t>Niceno</a:t>
            </a:r>
            <a:r>
              <a:rPr lang="en-US" b="1" i="1" dirty="0"/>
              <a:t>-Constantinopolitan) Creed and the </a:t>
            </a:r>
            <a:r>
              <a:rPr lang="en-US" b="1" i="1" dirty="0" err="1"/>
              <a:t>Athanasian</a:t>
            </a:r>
            <a:r>
              <a:rPr lang="en-US" b="1" i="1" dirty="0"/>
              <a:t> Creed.</a:t>
            </a:r>
            <a:endParaRPr lang="en-US" dirty="0"/>
          </a:p>
        </p:txBody>
      </p:sp>
    </p:spTree>
    <p:extLst>
      <p:ext uri="{BB962C8B-B14F-4D97-AF65-F5344CB8AC3E}">
        <p14:creationId xmlns:p14="http://schemas.microsoft.com/office/powerpoint/2010/main" val="29738407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r>
              <a:rPr lang="en-US" sz="9600" dirty="0" smtClean="0"/>
              <a:t>#3</a:t>
            </a:r>
            <a:endParaRPr lang="en-US" sz="96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60403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a:xfrm>
            <a:off x="533400" y="-228600"/>
            <a:ext cx="7467600" cy="1143000"/>
          </a:xfrm>
        </p:spPr>
        <p:txBody>
          <a:bodyPr/>
          <a:lstStyle/>
          <a:p>
            <a:r>
              <a:rPr lang="en-US" dirty="0" smtClean="0"/>
              <a:t>THE EMERGENT CHURCH</a:t>
            </a:r>
          </a:p>
        </p:txBody>
      </p:sp>
      <p:sp>
        <p:nvSpPr>
          <p:cNvPr id="5" name="Content Placeholder 4"/>
          <p:cNvSpPr>
            <a:spLocks noGrp="1"/>
          </p:cNvSpPr>
          <p:nvPr>
            <p:ph idx="1"/>
          </p:nvPr>
        </p:nvSpPr>
        <p:spPr/>
        <p:txBody>
          <a:bodyPr>
            <a:normAutofit fontScale="92500" lnSpcReduction="10000"/>
          </a:bodyPr>
          <a:lstStyle/>
          <a:p>
            <a:pPr>
              <a:lnSpc>
                <a:spcPct val="90000"/>
              </a:lnSpc>
            </a:pPr>
            <a:r>
              <a:rPr lang="en-US" sz="3000" smtClean="0"/>
              <a:t>A Late 20</a:t>
            </a:r>
            <a:r>
              <a:rPr lang="en-US" sz="3000" baseline="30000" smtClean="0"/>
              <a:t>th</a:t>
            </a:r>
            <a:r>
              <a:rPr lang="en-US" sz="3000" smtClean="0"/>
              <a:t> and 21</a:t>
            </a:r>
            <a:r>
              <a:rPr lang="en-US" sz="3000" baseline="30000" smtClean="0"/>
              <a:t>st</a:t>
            </a:r>
            <a:r>
              <a:rPr lang="en-US" sz="3000" smtClean="0"/>
              <a:t> century movement that is ecclesiological in nature</a:t>
            </a:r>
          </a:p>
          <a:p>
            <a:pPr>
              <a:lnSpc>
                <a:spcPct val="90000"/>
              </a:lnSpc>
            </a:pPr>
            <a:r>
              <a:rPr lang="en-US" sz="3000" smtClean="0"/>
              <a:t>It blurs almost all boundaries – described as:  </a:t>
            </a:r>
          </a:p>
          <a:p>
            <a:pPr lvl="1">
              <a:lnSpc>
                <a:spcPct val="90000"/>
              </a:lnSpc>
            </a:pPr>
            <a:r>
              <a:rPr lang="en-US" sz="2600" b="1" smtClean="0">
                <a:hlinkClick r:id="rId2" tooltip="Protestantism"/>
              </a:rPr>
              <a:t>Protestant</a:t>
            </a:r>
            <a:r>
              <a:rPr lang="en-US" sz="2600" b="1" smtClean="0"/>
              <a:t>, post-Protestant, </a:t>
            </a:r>
            <a:r>
              <a:rPr lang="en-US" sz="2600" b="1" smtClean="0">
                <a:hlinkClick r:id="rId3" tooltip="Catholic Church"/>
              </a:rPr>
              <a:t>Catholic</a:t>
            </a:r>
            <a:r>
              <a:rPr lang="en-US" sz="2600" b="1" smtClean="0"/>
              <a:t>, </a:t>
            </a:r>
            <a:r>
              <a:rPr lang="en-US" sz="2600" b="1" smtClean="0">
                <a:hlinkClick r:id="rId4" tooltip="Evangelicalism"/>
              </a:rPr>
              <a:t>evangelical</a:t>
            </a:r>
            <a:r>
              <a:rPr lang="en-US" sz="2600" b="1" smtClean="0"/>
              <a:t> </a:t>
            </a:r>
            <a:r>
              <a:rPr lang="en-US" sz="2600" b="1" smtClean="0">
                <a:hlinkClick r:id="rId5" tooltip="Post-evangelical"/>
              </a:rPr>
              <a:t>post-evangelical</a:t>
            </a:r>
            <a:r>
              <a:rPr lang="en-US" sz="2600" b="1" smtClean="0"/>
              <a:t>, </a:t>
            </a:r>
            <a:r>
              <a:rPr lang="en-US" sz="2600" b="1" smtClean="0">
                <a:hlinkClick r:id="rId6" tooltip="Liberal Christianity"/>
              </a:rPr>
              <a:t>liberal</a:t>
            </a:r>
            <a:r>
              <a:rPr lang="en-US" sz="2600" b="1" smtClean="0"/>
              <a:t>, </a:t>
            </a:r>
            <a:r>
              <a:rPr lang="en-US" sz="2600" b="1" smtClean="0">
                <a:hlinkClick r:id="rId7" tooltip="Post-liberal theology"/>
              </a:rPr>
              <a:t>post-liberal</a:t>
            </a:r>
            <a:r>
              <a:rPr lang="en-US" sz="2600" b="1" smtClean="0"/>
              <a:t>, </a:t>
            </a:r>
            <a:r>
              <a:rPr lang="en-US" sz="2600" b="1" smtClean="0">
                <a:hlinkClick r:id="rId8" tooltip="Conservative"/>
              </a:rPr>
              <a:t>conservative</a:t>
            </a:r>
            <a:r>
              <a:rPr lang="en-US" sz="2600" b="1" smtClean="0"/>
              <a:t>, post-conservative, </a:t>
            </a:r>
            <a:r>
              <a:rPr lang="en-US" sz="2600" b="1" smtClean="0">
                <a:hlinkClick r:id="rId9" tooltip="Anabaptist"/>
              </a:rPr>
              <a:t>anabaptist</a:t>
            </a:r>
            <a:r>
              <a:rPr lang="en-US" sz="2600" b="1" smtClean="0"/>
              <a:t>, </a:t>
            </a:r>
            <a:r>
              <a:rPr lang="en-US" sz="2600" b="1" smtClean="0">
                <a:hlinkClick r:id="rId10" tooltip="Adventist"/>
              </a:rPr>
              <a:t>adventist</a:t>
            </a:r>
            <a:r>
              <a:rPr lang="en-US" sz="2600" b="1" smtClean="0"/>
              <a:t>, </a:t>
            </a:r>
            <a:r>
              <a:rPr lang="en-US" sz="2600" b="1" smtClean="0">
                <a:hlinkClick r:id="rId11" tooltip="Reformed"/>
              </a:rPr>
              <a:t>reformed</a:t>
            </a:r>
            <a:r>
              <a:rPr lang="en-US" sz="2600" b="1" smtClean="0"/>
              <a:t>, </a:t>
            </a:r>
            <a:r>
              <a:rPr lang="en-US" sz="2600" b="1" smtClean="0">
                <a:hlinkClick r:id="rId12" tooltip="Charismatic (Christians)"/>
              </a:rPr>
              <a:t>charismatic</a:t>
            </a:r>
            <a:r>
              <a:rPr lang="en-US" sz="2600" b="1" smtClean="0"/>
              <a:t>, </a:t>
            </a:r>
            <a:r>
              <a:rPr lang="en-US" sz="2600" b="1" smtClean="0">
                <a:hlinkClick r:id="rId13" tooltip="Neocharismatic"/>
              </a:rPr>
              <a:t>neocharismatic</a:t>
            </a:r>
            <a:r>
              <a:rPr lang="en-US" sz="2600" b="1" smtClean="0"/>
              <a:t>, and post-charismatic</a:t>
            </a:r>
          </a:p>
          <a:p>
            <a:pPr>
              <a:lnSpc>
                <a:spcPct val="90000"/>
              </a:lnSpc>
            </a:pPr>
            <a:r>
              <a:rPr lang="en-US" sz="3000" smtClean="0"/>
              <a:t>Claims that the Church is still emerging, and thus cannot be closed to a certain time period or the writings of that time period</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r>
              <a:rPr lang="en-US" sz="9600" dirty="0" smtClean="0"/>
              <a:t>#4</a:t>
            </a:r>
            <a:endParaRPr lang="en-US" sz="96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604037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Universalism</a:t>
            </a:r>
            <a:endParaRPr lang="en-US" dirty="0"/>
          </a:p>
        </p:txBody>
      </p:sp>
      <p:sp>
        <p:nvSpPr>
          <p:cNvPr id="4" name="Subtitle 3"/>
          <p:cNvSpPr>
            <a:spLocks noGrp="1"/>
          </p:cNvSpPr>
          <p:nvPr>
            <p:ph type="subTitle" idx="1"/>
          </p:nvPr>
        </p:nvSpPr>
        <p:spPr/>
        <p:txBody>
          <a:bodyPr/>
          <a:lstStyle/>
          <a:p>
            <a:r>
              <a:rPr lang="en-US" dirty="0" smtClean="0"/>
              <a:t>				Rob Bell</a:t>
            </a:r>
            <a:endParaRPr lang="en-US" dirty="0"/>
          </a:p>
        </p:txBody>
      </p:sp>
    </p:spTree>
    <p:extLst>
      <p:ext uri="{BB962C8B-B14F-4D97-AF65-F5344CB8AC3E}">
        <p14:creationId xmlns:p14="http://schemas.microsoft.com/office/powerpoint/2010/main" val="40549932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Creeds: an introduction</a:t>
            </a:r>
            <a:endParaRPr lang="en-US" dirty="0"/>
          </a:p>
        </p:txBody>
      </p:sp>
      <p:sp>
        <p:nvSpPr>
          <p:cNvPr id="3" name="Content Placeholder 2"/>
          <p:cNvSpPr>
            <a:spLocks noGrp="1"/>
          </p:cNvSpPr>
          <p:nvPr>
            <p:ph sz="quarter" idx="1"/>
          </p:nvPr>
        </p:nvSpPr>
        <p:spPr/>
        <p:txBody>
          <a:bodyPr>
            <a:normAutofit lnSpcReduction="10000"/>
          </a:bodyPr>
          <a:lstStyle/>
          <a:p>
            <a:r>
              <a:rPr lang="en-US" b="1" u="sng" dirty="0"/>
              <a:t>creed</a:t>
            </a:r>
            <a:r>
              <a:rPr lang="en-US" b="1" dirty="0"/>
              <a:t>. Derived from the Latin </a:t>
            </a:r>
            <a:r>
              <a:rPr lang="en-US" b="1" i="1" dirty="0"/>
              <a:t>credo (I believe), a creed is a summary statement of Christian faith and belief. The purpose of the earliest creeds was to present a short summary of Christian doctrine, which baptismal candidates affirmed at their baptism. Later, creeds become tools for instruction of new converts, for combating heresy and for use in corporate worship. Three of the most famous creeds established in the first five centuries of church history are the Apostles’ Creed, the Nicene (or </a:t>
            </a:r>
            <a:r>
              <a:rPr lang="en-US" b="1" i="1" dirty="0" err="1"/>
              <a:t>Niceno</a:t>
            </a:r>
            <a:r>
              <a:rPr lang="en-US" b="1" i="1" dirty="0"/>
              <a:t>-Constantinopolitan) Creed and the </a:t>
            </a:r>
            <a:r>
              <a:rPr lang="en-US" b="1" i="1" dirty="0" err="1"/>
              <a:t>Athanasian</a:t>
            </a:r>
            <a:r>
              <a:rPr lang="en-US" b="1" i="1" dirty="0"/>
              <a:t> Creed.</a:t>
            </a:r>
            <a:endParaRPr lang="en-US" dirty="0"/>
          </a:p>
        </p:txBody>
      </p:sp>
    </p:spTree>
    <p:extLst>
      <p:ext uri="{BB962C8B-B14F-4D97-AF65-F5344CB8AC3E}">
        <p14:creationId xmlns:p14="http://schemas.microsoft.com/office/powerpoint/2010/main" val="604859043"/>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CCS Apologetics</a:t>
            </a:r>
            <a:endParaRPr lang="en-US" dirty="0"/>
          </a:p>
        </p:txBody>
      </p:sp>
      <p:sp>
        <p:nvSpPr>
          <p:cNvPr id="3" name="Subtitle 2"/>
          <p:cNvSpPr>
            <a:spLocks noGrp="1"/>
          </p:cNvSpPr>
          <p:nvPr>
            <p:ph type="subTitle" idx="1"/>
          </p:nvPr>
        </p:nvSpPr>
        <p:spPr/>
        <p:txBody>
          <a:bodyPr/>
          <a:lstStyle/>
          <a:p>
            <a:r>
              <a:rPr lang="en-US" dirty="0" smtClean="0"/>
              <a:t>Creeds as Apologetics</a:t>
            </a:r>
            <a:endParaRPr lang="en-US" dirty="0"/>
          </a:p>
        </p:txBody>
      </p:sp>
    </p:spTree>
    <p:extLst>
      <p:ext uri="{BB962C8B-B14F-4D97-AF65-F5344CB8AC3E}">
        <p14:creationId xmlns:p14="http://schemas.microsoft.com/office/powerpoint/2010/main" val="59275051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Apostles’ creed ( . . . 215 AD)</a:t>
            </a:r>
            <a:endParaRPr lang="en-US" dirty="0"/>
          </a:p>
        </p:txBody>
      </p:sp>
      <p:sp>
        <p:nvSpPr>
          <p:cNvPr id="3" name="Content Placeholder 2"/>
          <p:cNvSpPr>
            <a:spLocks noGrp="1"/>
          </p:cNvSpPr>
          <p:nvPr>
            <p:ph sz="quarter" idx="1"/>
          </p:nvPr>
        </p:nvSpPr>
        <p:spPr/>
        <p:txBody>
          <a:bodyPr>
            <a:normAutofit lnSpcReduction="10000"/>
          </a:bodyPr>
          <a:lstStyle/>
          <a:p>
            <a:r>
              <a:rPr lang="en-US" dirty="0"/>
              <a:t>I believe in God the Father Almighty, Maker of heaven and earth.  </a:t>
            </a:r>
          </a:p>
          <a:p>
            <a:r>
              <a:rPr lang="en-US" dirty="0"/>
              <a:t>And in Jesus Christ his only Son our Lord; who was conceived by the Holy Ghost, born of the Virgin Mary, suffered under Pontius Pilate, was crucified, dead, and buried; </a:t>
            </a:r>
            <a:r>
              <a:rPr lang="en-US" dirty="0" smtClean="0"/>
              <a:t>he descended into hell*; </a:t>
            </a:r>
            <a:r>
              <a:rPr lang="en-US" dirty="0"/>
              <a:t>the third day he rose again from the dead; he ascended into heaven, and </a:t>
            </a:r>
            <a:r>
              <a:rPr lang="en-US" dirty="0" err="1"/>
              <a:t>sitteth</a:t>
            </a:r>
            <a:r>
              <a:rPr lang="en-US" dirty="0"/>
              <a:t> on the right hand of God the Father Almighty; from thence he shall come to judge the quick and the dead.  </a:t>
            </a:r>
          </a:p>
          <a:p>
            <a:r>
              <a:rPr lang="en-US" dirty="0"/>
              <a:t>I believe in the Holy Ghost; the holy catholic Church; the communion of saints; the forgiveness of sins; the resurrection of the body; and the life everlasting. AMEN</a:t>
            </a:r>
            <a:r>
              <a:rPr lang="en-US" dirty="0" smtClean="0"/>
              <a:t>.		</a:t>
            </a:r>
            <a:r>
              <a:rPr lang="en-US" sz="1200" b="1" dirty="0" smtClean="0"/>
              <a:t>*Hades, likely “the grave”</a:t>
            </a:r>
            <a:endParaRPr lang="en-US" dirty="0"/>
          </a:p>
          <a:p>
            <a:endParaRPr lang="en-US" dirty="0"/>
          </a:p>
        </p:txBody>
      </p:sp>
    </p:spTree>
    <p:extLst>
      <p:ext uri="{BB962C8B-B14F-4D97-AF65-F5344CB8AC3E}">
        <p14:creationId xmlns:p14="http://schemas.microsoft.com/office/powerpoint/2010/main" val="141661031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your memorizing pleasure</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a:t>	 </a:t>
            </a:r>
            <a:r>
              <a:rPr lang="en-US" dirty="0" smtClean="0"/>
              <a:t>         </a:t>
            </a:r>
            <a:r>
              <a:rPr lang="en-US" sz="6600" dirty="0" smtClean="0"/>
              <a:t>CREED</a:t>
            </a:r>
            <a:r>
              <a:rPr lang="en-US" dirty="0" smtClean="0"/>
              <a:t>, by Rich Mullins</a:t>
            </a:r>
            <a:endParaRPr lang="en-US" dirty="0"/>
          </a:p>
        </p:txBody>
      </p:sp>
    </p:spTree>
    <p:extLst>
      <p:ext uri="{BB962C8B-B14F-4D97-AF65-F5344CB8AC3E}">
        <p14:creationId xmlns:p14="http://schemas.microsoft.com/office/powerpoint/2010/main" val="48035537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Nicene Creed (325 AD)</a:t>
            </a:r>
            <a:endParaRPr lang="en-US" dirty="0"/>
          </a:p>
        </p:txBody>
      </p:sp>
      <p:sp>
        <p:nvSpPr>
          <p:cNvPr id="3" name="Content Placeholder 2"/>
          <p:cNvSpPr>
            <a:spLocks noGrp="1"/>
          </p:cNvSpPr>
          <p:nvPr>
            <p:ph sz="quarter" idx="1"/>
          </p:nvPr>
        </p:nvSpPr>
        <p:spPr/>
        <p:txBody>
          <a:bodyPr>
            <a:normAutofit/>
          </a:bodyPr>
          <a:lstStyle/>
          <a:p>
            <a:r>
              <a:rPr lang="en-US" dirty="0"/>
              <a:t>We believe in one God, </a:t>
            </a:r>
            <a:br>
              <a:rPr lang="en-US" dirty="0"/>
            </a:br>
            <a:r>
              <a:rPr lang="en-US" dirty="0"/>
              <a:t>the Father, the Almighty, </a:t>
            </a:r>
            <a:br>
              <a:rPr lang="en-US" dirty="0"/>
            </a:br>
            <a:r>
              <a:rPr lang="en-US" dirty="0"/>
              <a:t>maker of heaven and earth, </a:t>
            </a:r>
            <a:br>
              <a:rPr lang="en-US" dirty="0"/>
            </a:br>
            <a:r>
              <a:rPr lang="en-US" dirty="0"/>
              <a:t>of all that is, seen and unseen. </a:t>
            </a:r>
            <a:r>
              <a:rPr lang="en-US" dirty="0"/>
              <a:t> </a:t>
            </a:r>
            <a:r>
              <a:rPr lang="en-US" dirty="0"/>
              <a:t>We believe in one Lord, Jesus Christ, </a:t>
            </a:r>
            <a:br>
              <a:rPr lang="en-US" dirty="0"/>
            </a:br>
            <a:r>
              <a:rPr lang="en-US" dirty="0"/>
              <a:t>the only Son of God, </a:t>
            </a:r>
            <a:br>
              <a:rPr lang="en-US" dirty="0"/>
            </a:br>
            <a:r>
              <a:rPr lang="en-US" dirty="0"/>
              <a:t>eternally begotten of the Father, </a:t>
            </a:r>
            <a:br>
              <a:rPr lang="en-US" dirty="0"/>
            </a:br>
            <a:r>
              <a:rPr lang="en-US" dirty="0"/>
              <a:t>God from God, Light from Light, </a:t>
            </a:r>
            <a:br>
              <a:rPr lang="en-US" dirty="0"/>
            </a:br>
            <a:r>
              <a:rPr lang="en-US" dirty="0"/>
              <a:t>true God from true God, </a:t>
            </a:r>
            <a:br>
              <a:rPr lang="en-US" dirty="0"/>
            </a:br>
            <a:r>
              <a:rPr lang="en-US" dirty="0"/>
              <a:t>begotten, not made, </a:t>
            </a:r>
            <a:br>
              <a:rPr lang="en-US" dirty="0"/>
            </a:br>
            <a:r>
              <a:rPr lang="en-US" dirty="0"/>
              <a:t>of one Being with the Father. </a:t>
            </a:r>
            <a:br>
              <a:rPr lang="en-US" dirty="0"/>
            </a:br>
            <a:r>
              <a:rPr lang="en-US" dirty="0"/>
              <a:t>Through him all things were made. </a:t>
            </a:r>
            <a:br>
              <a:rPr lang="en-US" dirty="0"/>
            </a:br>
            <a:endParaRPr lang="en-US" dirty="0"/>
          </a:p>
        </p:txBody>
      </p:sp>
    </p:spTree>
    <p:extLst>
      <p:ext uri="{BB962C8B-B14F-4D97-AF65-F5344CB8AC3E}">
        <p14:creationId xmlns:p14="http://schemas.microsoft.com/office/powerpoint/2010/main" val="351075599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Nicene Creed cont.</a:t>
            </a:r>
            <a:endParaRPr lang="en-US" dirty="0"/>
          </a:p>
        </p:txBody>
      </p:sp>
      <p:sp>
        <p:nvSpPr>
          <p:cNvPr id="3" name="Content Placeholder 2"/>
          <p:cNvSpPr>
            <a:spLocks noGrp="1"/>
          </p:cNvSpPr>
          <p:nvPr>
            <p:ph sz="quarter" idx="1"/>
          </p:nvPr>
        </p:nvSpPr>
        <p:spPr/>
        <p:txBody>
          <a:bodyPr>
            <a:normAutofit fontScale="92500"/>
          </a:bodyPr>
          <a:lstStyle/>
          <a:p>
            <a:r>
              <a:rPr lang="en-US" dirty="0"/>
              <a:t>For us and for our salvation </a:t>
            </a:r>
            <a:br>
              <a:rPr lang="en-US" dirty="0"/>
            </a:br>
            <a:r>
              <a:rPr lang="en-US" dirty="0"/>
              <a:t>he came down from heaven: </a:t>
            </a:r>
            <a:br>
              <a:rPr lang="en-US" dirty="0"/>
            </a:br>
            <a:r>
              <a:rPr lang="en-US" dirty="0"/>
              <a:t>by the power of the Holy Spirit </a:t>
            </a:r>
            <a:br>
              <a:rPr lang="en-US" dirty="0"/>
            </a:br>
            <a:r>
              <a:rPr lang="en-US" dirty="0"/>
              <a:t>he became incarnate from the Virgin Mary, </a:t>
            </a:r>
            <a:br>
              <a:rPr lang="en-US" dirty="0"/>
            </a:br>
            <a:r>
              <a:rPr lang="en-US" dirty="0"/>
              <a:t>and was made man. </a:t>
            </a:r>
            <a:br>
              <a:rPr lang="en-US" dirty="0"/>
            </a:br>
            <a:r>
              <a:rPr lang="en-US" dirty="0"/>
              <a:t>For our sake he was crucified under Pontius Pilate; </a:t>
            </a:r>
            <a:br>
              <a:rPr lang="en-US" dirty="0"/>
            </a:br>
            <a:r>
              <a:rPr lang="en-US" dirty="0"/>
              <a:t>he suffered death and was buried. </a:t>
            </a:r>
            <a:br>
              <a:rPr lang="en-US" dirty="0"/>
            </a:br>
            <a:r>
              <a:rPr lang="en-US" dirty="0"/>
              <a:t>On the third day he rose again </a:t>
            </a:r>
            <a:br>
              <a:rPr lang="en-US" dirty="0"/>
            </a:br>
            <a:r>
              <a:rPr lang="en-US" dirty="0"/>
              <a:t>in accordance with the Scriptures; </a:t>
            </a:r>
            <a:br>
              <a:rPr lang="en-US" dirty="0"/>
            </a:br>
            <a:r>
              <a:rPr lang="en-US" dirty="0"/>
              <a:t>he ascended into heaven </a:t>
            </a:r>
            <a:br>
              <a:rPr lang="en-US" dirty="0"/>
            </a:br>
            <a:r>
              <a:rPr lang="en-US" dirty="0"/>
              <a:t>and is seated at the right hand of the Father. </a:t>
            </a:r>
            <a:br>
              <a:rPr lang="en-US" dirty="0"/>
            </a:br>
            <a:r>
              <a:rPr lang="en-US" dirty="0"/>
              <a:t>He will come again in glory to judge the living and the dead, </a:t>
            </a:r>
            <a:br>
              <a:rPr lang="en-US" dirty="0"/>
            </a:br>
            <a:r>
              <a:rPr lang="en-US" dirty="0"/>
              <a:t>and his kingdom will have no end.  </a:t>
            </a:r>
          </a:p>
        </p:txBody>
      </p:sp>
    </p:spTree>
    <p:extLst>
      <p:ext uri="{BB962C8B-B14F-4D97-AF65-F5344CB8AC3E}">
        <p14:creationId xmlns:p14="http://schemas.microsoft.com/office/powerpoint/2010/main" val="420608539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Nicene Creed cont.</a:t>
            </a:r>
            <a:endParaRPr lang="en-US" dirty="0"/>
          </a:p>
        </p:txBody>
      </p:sp>
      <p:sp>
        <p:nvSpPr>
          <p:cNvPr id="3" name="Content Placeholder 2"/>
          <p:cNvSpPr>
            <a:spLocks noGrp="1"/>
          </p:cNvSpPr>
          <p:nvPr>
            <p:ph sz="quarter" idx="1"/>
          </p:nvPr>
        </p:nvSpPr>
        <p:spPr/>
        <p:txBody>
          <a:bodyPr/>
          <a:lstStyle/>
          <a:p>
            <a:r>
              <a:rPr lang="en-US" dirty="0"/>
              <a:t>We believe in the Holy Spirit, the Lord, the giver of life, </a:t>
            </a:r>
            <a:br>
              <a:rPr lang="en-US" dirty="0"/>
            </a:br>
            <a:r>
              <a:rPr lang="en-US" dirty="0"/>
              <a:t>who proceeds from the Father and the Son. </a:t>
            </a:r>
            <a:br>
              <a:rPr lang="en-US" dirty="0"/>
            </a:br>
            <a:r>
              <a:rPr lang="en-US" dirty="0"/>
              <a:t>With the Father and the Son he is worshiped and glorified. </a:t>
            </a:r>
            <a:br>
              <a:rPr lang="en-US" dirty="0"/>
            </a:br>
            <a:r>
              <a:rPr lang="en-US" dirty="0"/>
              <a:t>He has spoken through the Prophets. </a:t>
            </a:r>
            <a:br>
              <a:rPr lang="en-US" dirty="0"/>
            </a:br>
            <a:r>
              <a:rPr lang="en-US" dirty="0"/>
              <a:t>We believe in one holy catholic and apostolic Church. </a:t>
            </a:r>
            <a:br>
              <a:rPr lang="en-US" dirty="0"/>
            </a:br>
            <a:r>
              <a:rPr lang="en-US" dirty="0"/>
              <a:t>We acknowledge one baptism for the forgiveness of sins. </a:t>
            </a:r>
            <a:br>
              <a:rPr lang="en-US" dirty="0"/>
            </a:br>
            <a:r>
              <a:rPr lang="en-US" dirty="0"/>
              <a:t>We look for the resurrection of the dead, </a:t>
            </a:r>
            <a:br>
              <a:rPr lang="en-US" dirty="0"/>
            </a:br>
            <a:r>
              <a:rPr lang="en-US" dirty="0"/>
              <a:t>and the life of the world to come. Amen.</a:t>
            </a:r>
          </a:p>
          <a:p>
            <a:endParaRPr lang="en-US" dirty="0"/>
          </a:p>
          <a:p>
            <a:endParaRPr lang="en-US" dirty="0"/>
          </a:p>
        </p:txBody>
      </p:sp>
    </p:spTree>
    <p:extLst>
      <p:ext uri="{BB962C8B-B14F-4D97-AF65-F5344CB8AC3E}">
        <p14:creationId xmlns:p14="http://schemas.microsoft.com/office/powerpoint/2010/main" val="411799369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Athanasian</a:t>
            </a:r>
            <a:r>
              <a:rPr lang="en-US" dirty="0" smtClean="0"/>
              <a:t> Creed (500 AD)</a:t>
            </a:r>
            <a:r>
              <a:rPr lang="en-US" dirty="0" err="1" smtClean="0"/>
              <a:t>ish</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Whosoever will be saved, before all things it is necessary that he hold the catholic faith. Which faith except everyone do keep whole and undefiled, without doubt he shall perish everlastingly. And the catholic faith is this: That we worship one God in Trinity, and Trinity in Unity, neither confounding the persons, nor dividing the substance.</a:t>
            </a:r>
          </a:p>
          <a:p>
            <a:r>
              <a:rPr lang="en-US" dirty="0"/>
              <a:t>For there is one Person of the Father, another of the Son, and another of the Holy Spirit. But the godhead of the Father, of the Son, and of the Holy Spirit, is all one, the glory equal, the majesty co-eternal.</a:t>
            </a:r>
          </a:p>
          <a:p>
            <a:r>
              <a:rPr lang="en-US" dirty="0"/>
              <a:t>Such as the Father is, such is the Son, and such is the Holy Spirit. The Father uncreated, the Son uncreated, and the Holy Spirit uncreated. The Father incomprehensible, the Son incomprehensible, and the Holy Spirit incomprehensible.</a:t>
            </a:r>
          </a:p>
          <a:p>
            <a:r>
              <a:rPr lang="en-US" dirty="0"/>
              <a:t>The Father eternal, the Son eternal, and the Holy Spirit eternal. And yet they are not three eternals, but one Eternal.</a:t>
            </a:r>
          </a:p>
          <a:p>
            <a:r>
              <a:rPr lang="en-US" dirty="0"/>
              <a:t>As also there are not three </a:t>
            </a:r>
            <a:r>
              <a:rPr lang="en-US" dirty="0" err="1"/>
              <a:t>incomprehensibles</a:t>
            </a:r>
            <a:r>
              <a:rPr lang="en-US" dirty="0"/>
              <a:t>, nor three uncreated, but one Uncreated, and one Incomprehensible. So likewise the Father is Almighty, the Son Almighty, and the Holy Spirit Almighty. And yet they are not three almighties, but one Almighty</a:t>
            </a:r>
            <a:r>
              <a:rPr lang="en-US" dirty="0" smtClean="0"/>
              <a:t>.</a:t>
            </a:r>
            <a:endParaRPr lang="en-US" dirty="0"/>
          </a:p>
        </p:txBody>
      </p:sp>
    </p:spTree>
    <p:extLst>
      <p:ext uri="{BB962C8B-B14F-4D97-AF65-F5344CB8AC3E}">
        <p14:creationId xmlns:p14="http://schemas.microsoft.com/office/powerpoint/2010/main" val="71043370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Athanasian</a:t>
            </a:r>
            <a:r>
              <a:rPr lang="en-US" dirty="0" smtClean="0"/>
              <a:t> creed cont.</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So the Father is God, the Son is God, and the Holy Spirit is God. And yet they are not three gods, but one God.</a:t>
            </a:r>
          </a:p>
          <a:p>
            <a:r>
              <a:rPr lang="en-US" dirty="0"/>
              <a:t>So likewise the Father is Lord, the Son Lord, and the Holy Spirit Lord. And yet not three lords, but one Lord.</a:t>
            </a:r>
          </a:p>
          <a:p>
            <a:r>
              <a:rPr lang="en-US" dirty="0"/>
              <a:t>For as we are compelled by the Christian verity to acknowledge each Person by Himself to be both God and Lord, so we are also forbidden by the catholic religion to say that there are three gods or three lords.</a:t>
            </a:r>
          </a:p>
          <a:p>
            <a:r>
              <a:rPr lang="en-US" dirty="0"/>
              <a:t>The Father is made of none, neither created, nor begotten. The Son is of the Father alone, not made, nor created, but begotten. The Holy Spirit is of the Father, neither made, nor created, nor begotten, but proceeding.</a:t>
            </a:r>
          </a:p>
          <a:p>
            <a:r>
              <a:rPr lang="en-US" dirty="0"/>
              <a:t>So there is one Father, not three fathers; one Son, not three sons; one Holy Spirit, not three holy spirits.</a:t>
            </a:r>
          </a:p>
          <a:p>
            <a:r>
              <a:rPr lang="en-US" dirty="0"/>
              <a:t>And in the Trinity none is before or after another; none is greater or less than another, but all three Persons are co-eternal together and co-equal. So that in all things, as is aforesaid, the Unity in Trinity and the Trinity in Unity is to be worshipped.</a:t>
            </a:r>
          </a:p>
          <a:p>
            <a:r>
              <a:rPr lang="en-US" dirty="0"/>
              <a:t>He therefore that will be saved is must think thus of the Trinity.</a:t>
            </a:r>
          </a:p>
          <a:p>
            <a:endParaRPr lang="en-US" dirty="0"/>
          </a:p>
          <a:p>
            <a:endParaRPr lang="en-US" dirty="0"/>
          </a:p>
        </p:txBody>
      </p:sp>
    </p:spTree>
    <p:extLst>
      <p:ext uri="{BB962C8B-B14F-4D97-AF65-F5344CB8AC3E}">
        <p14:creationId xmlns:p14="http://schemas.microsoft.com/office/powerpoint/2010/main" val="139014624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
      <a:dk1>
        <a:sysClr val="windowText" lastClr="000000"/>
      </a:dk1>
      <a:lt1>
        <a:srgbClr val="FFF39D"/>
      </a:lt1>
      <a:dk2>
        <a:srgbClr val="414751"/>
      </a:dk2>
      <a:lt2>
        <a:srgbClr val="FFF39D"/>
      </a:lt2>
      <a:accent1>
        <a:srgbClr val="C00000"/>
      </a:accent1>
      <a:accent2>
        <a:srgbClr val="F5CD2D"/>
      </a:accent2>
      <a:accent3>
        <a:srgbClr val="C00000"/>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TotalTime>
  <Words>1485</Words>
  <Application>Microsoft Office PowerPoint</Application>
  <PresentationFormat>On-screen Show (4:3)</PresentationFormat>
  <Paragraphs>86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Oriel</vt:lpstr>
      <vt:lpstr>CCS Apologetics</vt:lpstr>
      <vt:lpstr>Creeds: an introduction</vt:lpstr>
      <vt:lpstr>The Apostles’ creed ( . . . 215 AD)</vt:lpstr>
      <vt:lpstr>For your memorizing pleasure</vt:lpstr>
      <vt:lpstr>The Nicene Creed (325 AD)</vt:lpstr>
      <vt:lpstr>Nicene Creed cont.</vt:lpstr>
      <vt:lpstr>Nicene Creed cont.</vt:lpstr>
      <vt:lpstr>Athanasian Creed (500 AD)ish</vt:lpstr>
      <vt:lpstr>Athanasian creed cont.</vt:lpstr>
      <vt:lpstr>Athanasian creed cont.</vt:lpstr>
      <vt:lpstr>Other Creeds and Statements of Faith</vt:lpstr>
      <vt:lpstr>Sovereign Christ Church</vt:lpstr>
      <vt:lpstr>An Assignment</vt:lpstr>
      <vt:lpstr>   #1</vt:lpstr>
      <vt:lpstr>OPEN THEISM IS A VIEW OF GOD AND REALITY THAT POSITS THAT THE FUTURE AND THE EFFECTING AGENTS OF THE FUTURE ARE STILL OPEN, THAT IS- NOT DETERMINED BY GOD</vt:lpstr>
      <vt:lpstr>So . . . Open Theism Posits:</vt:lpstr>
      <vt:lpstr>Open theism Posits, cont.</vt:lpstr>
      <vt:lpstr>   #2</vt:lpstr>
      <vt:lpstr>The Historical Jesus</vt:lpstr>
      <vt:lpstr>   #3</vt:lpstr>
      <vt:lpstr>THE EMERGENT CHURCH</vt:lpstr>
      <vt:lpstr>   #4</vt:lpstr>
      <vt:lpstr>Universalism</vt:lpstr>
      <vt:lpstr>Creeds: an introduction</vt:lpstr>
      <vt:lpstr>CCS Apologetics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CCS Apologetics</dc:title>
  <dc:creator>Robert Stansberry</dc:creator>
  <cp:lastModifiedBy>Robert Stansberry</cp:lastModifiedBy>
  <cp:revision>6</cp:revision>
  <dcterms:created xsi:type="dcterms:W3CDTF">2012-08-13T11:02:15Z</dcterms:created>
  <dcterms:modified xsi:type="dcterms:W3CDTF">2012-08-13T11:58:32Z</dcterms:modified>
</cp:coreProperties>
</file>